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308" r:id="rId3"/>
    <p:sldId id="258" r:id="rId4"/>
    <p:sldId id="259" r:id="rId5"/>
    <p:sldId id="267" r:id="rId6"/>
    <p:sldId id="349" r:id="rId7"/>
    <p:sldId id="268" r:id="rId8"/>
    <p:sldId id="269" r:id="rId9"/>
    <p:sldId id="270" r:id="rId10"/>
    <p:sldId id="346" r:id="rId11"/>
    <p:sldId id="273" r:id="rId12"/>
    <p:sldId id="275" r:id="rId13"/>
    <p:sldId id="276" r:id="rId14"/>
    <p:sldId id="278" r:id="rId15"/>
    <p:sldId id="351" r:id="rId16"/>
    <p:sldId id="345" r:id="rId17"/>
    <p:sldId id="338" r:id="rId18"/>
    <p:sldId id="280" r:id="rId19"/>
    <p:sldId id="281" r:id="rId20"/>
    <p:sldId id="282" r:id="rId21"/>
    <p:sldId id="290" r:id="rId22"/>
    <p:sldId id="289" r:id="rId23"/>
    <p:sldId id="313" r:id="rId24"/>
    <p:sldId id="292" r:id="rId25"/>
    <p:sldId id="291" r:id="rId26"/>
    <p:sldId id="352" r:id="rId27"/>
    <p:sldId id="293" r:id="rId28"/>
    <p:sldId id="350" r:id="rId29"/>
    <p:sldId id="305" r:id="rId30"/>
    <p:sldId id="295" r:id="rId31"/>
    <p:sldId id="298" r:id="rId32"/>
    <p:sldId id="299" r:id="rId33"/>
    <p:sldId id="300" r:id="rId34"/>
    <p:sldId id="30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9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500" y="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FA8AD8-11BA-4E21-B75E-7A43F0B48244}" type="datetimeFigureOut">
              <a:rPr lang="en-US" smtClean="0"/>
              <a:pPr/>
              <a:t>11/13/2023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6A0449-A077-4C7F-BDFE-E279D386B79E}" type="slidenum">
              <a:rPr lang="en-US" smtClean="0"/>
              <a:pPr/>
              <a:t>‹#›</a:t>
            </a:fld>
            <a:endParaRPr lang="en-US"/>
          </a:p>
        </p:txBody>
      </p:sp>
    </p:spTree>
    <p:extLst>
      <p:ext uri="{BB962C8B-B14F-4D97-AF65-F5344CB8AC3E}">
        <p14:creationId xmlns:p14="http://schemas.microsoft.com/office/powerpoint/2010/main" val="113355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6A0449-A077-4C7F-BDFE-E279D386B79E}" type="slidenum">
              <a:rPr lang="en-US" smtClean="0"/>
              <a:pPr/>
              <a:t>27</a:t>
            </a:fld>
            <a:endParaRPr lang="en-US"/>
          </a:p>
        </p:txBody>
      </p:sp>
    </p:spTree>
    <p:extLst>
      <p:ext uri="{BB962C8B-B14F-4D97-AF65-F5344CB8AC3E}">
        <p14:creationId xmlns:p14="http://schemas.microsoft.com/office/powerpoint/2010/main" val="2152959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6A0449-A077-4C7F-BDFE-E279D386B79E}" type="slidenum">
              <a:rPr lang="en-US" smtClean="0"/>
              <a:pPr/>
              <a:t>33</a:t>
            </a:fld>
            <a:endParaRPr lang="en-US"/>
          </a:p>
        </p:txBody>
      </p:sp>
    </p:spTree>
    <p:extLst>
      <p:ext uri="{BB962C8B-B14F-4D97-AF65-F5344CB8AC3E}">
        <p14:creationId xmlns:p14="http://schemas.microsoft.com/office/powerpoint/2010/main" val="723550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CC609F3-9522-412F-94DB-C1254C3E9BDB}" type="datetimeFigureOut">
              <a:rPr lang="en-US" smtClean="0"/>
              <a:pPr/>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656111-BFBB-4925-AC5A-6FAD324224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C609F3-9522-412F-94DB-C1254C3E9BDB}" type="datetimeFigureOut">
              <a:rPr lang="en-US" smtClean="0"/>
              <a:pPr/>
              <a:t>11/13/2023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656111-BFBB-4925-AC5A-6FAD324224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slideLayout" Target="../slideLayouts/slideLayout2.xml"/><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image" Target="../media/image13.wmf"/><Relationship Id="rId7" Type="http://schemas.openxmlformats.org/officeDocument/2006/relationships/image" Target="../media/image16.wmf"/><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wmf"/><Relationship Id="rId4" Type="http://schemas.openxmlformats.org/officeDocument/2006/relationships/image" Target="../media/image7.wmf"/><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6700" y="1447800"/>
            <a:ext cx="8610600" cy="914400"/>
          </a:xfrm>
        </p:spPr>
        <p:txBody>
          <a:bodyPr anchor="t">
            <a:noAutofit/>
          </a:bodyPr>
          <a:lstStyle/>
          <a:p>
            <a:pPr lvl="0"/>
            <a:r>
              <a:rPr lang="en-US" sz="3600" b="1" dirty="0"/>
              <a:t>Teaching Unit 12</a:t>
            </a:r>
            <a:br>
              <a:rPr lang="ru-RU" sz="3600" b="1" dirty="0"/>
            </a:br>
            <a:endParaRPr lang="en-US" sz="3600" b="1" dirty="0"/>
          </a:p>
        </p:txBody>
      </p:sp>
      <p:sp>
        <p:nvSpPr>
          <p:cNvPr id="5" name="TextBox 4">
            <a:extLst>
              <a:ext uri="{FF2B5EF4-FFF2-40B4-BE49-F238E27FC236}">
                <a16:creationId xmlns:a16="http://schemas.microsoft.com/office/drawing/2014/main" id="{844D8718-51DB-6536-C4B0-A67A75C7B234}"/>
              </a:ext>
            </a:extLst>
          </p:cNvPr>
          <p:cNvSpPr txBox="1"/>
          <p:nvPr/>
        </p:nvSpPr>
        <p:spPr>
          <a:xfrm>
            <a:off x="1905000" y="4313872"/>
            <a:ext cx="6858000" cy="1477328"/>
          </a:xfrm>
          <a:prstGeom prst="rect">
            <a:avLst/>
          </a:prstGeom>
          <a:noFill/>
        </p:spPr>
        <p:txBody>
          <a:bodyPr wrap="square">
            <a:spAutoFit/>
          </a:bodyPr>
          <a:lstStyle/>
          <a:p>
            <a:pPr algn="r">
              <a:spcBef>
                <a:spcPct val="0"/>
              </a:spcBef>
            </a:pPr>
            <a:r>
              <a:rPr lang="en-US" sz="3000" b="1" dirty="0">
                <a:solidFill>
                  <a:srgbClr val="C00000"/>
                </a:solidFill>
              </a:rPr>
              <a:t>Therapeutic effects  of intravenous  immunoglobulins, corticosteroids and </a:t>
            </a:r>
          </a:p>
          <a:p>
            <a:pPr algn="r">
              <a:spcBef>
                <a:spcPct val="0"/>
              </a:spcBef>
            </a:pPr>
            <a:r>
              <a:rPr lang="en-US" sz="3000" b="1" dirty="0">
                <a:solidFill>
                  <a:srgbClr val="C00000"/>
                </a:solidFill>
              </a:rPr>
              <a:t>nonsteroidal anti-inflammatory drugs</a:t>
            </a:r>
            <a:endParaRPr lang="en-US" sz="3000" dirty="0">
              <a:solidFill>
                <a:srgbClr val="C00000"/>
              </a:solidFill>
              <a:latin typeface="+mj-lt"/>
            </a:endParaRPr>
          </a:p>
        </p:txBody>
      </p:sp>
      <p:sp>
        <p:nvSpPr>
          <p:cNvPr id="7" name="TextBox 6">
            <a:extLst>
              <a:ext uri="{FF2B5EF4-FFF2-40B4-BE49-F238E27FC236}">
                <a16:creationId xmlns:a16="http://schemas.microsoft.com/office/drawing/2014/main" id="{920142F5-F4F7-1C9A-705D-DBA68D213328}"/>
              </a:ext>
            </a:extLst>
          </p:cNvPr>
          <p:cNvSpPr txBox="1"/>
          <p:nvPr/>
        </p:nvSpPr>
        <p:spPr>
          <a:xfrm>
            <a:off x="2209800" y="152400"/>
            <a:ext cx="4572000" cy="769441"/>
          </a:xfrm>
          <a:prstGeom prst="rect">
            <a:avLst/>
          </a:prstGeom>
          <a:noFill/>
        </p:spPr>
        <p:txBody>
          <a:bodyPr wrap="square">
            <a:spAutoFit/>
          </a:bodyPr>
          <a:lstStyle/>
          <a:p>
            <a:r>
              <a:rPr lang="en-US" sz="4400" b="1" dirty="0">
                <a:solidFill>
                  <a:schemeClr val="tx1">
                    <a:lumMod val="50000"/>
                    <a:lumOff val="50000"/>
                  </a:schemeClr>
                </a:solidFill>
                <a:latin typeface="Palatino Linotype" panose="02040502050505030304" pitchFamily="18" charset="0"/>
              </a:rPr>
              <a:t>IMMUNOLOGY</a:t>
            </a:r>
            <a:endParaRPr lang="en-US" sz="4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 y="228600"/>
            <a:ext cx="8991600" cy="1554272"/>
          </a:xfrm>
          <a:prstGeom prst="rect">
            <a:avLst/>
          </a:prstGeom>
        </p:spPr>
        <p:txBody>
          <a:bodyPr wrap="square">
            <a:spAutoFit/>
          </a:bodyPr>
          <a:lstStyle/>
          <a:p>
            <a:pPr lvl="0" algn="ctr">
              <a:spcBef>
                <a:spcPct val="20000"/>
              </a:spcBef>
              <a:defRPr/>
            </a:pPr>
            <a:r>
              <a:rPr lang="en-US" sz="1900" dirty="0"/>
              <a:t>IVIGs bind to Fc</a:t>
            </a:r>
            <a:r>
              <a:rPr lang="el-GR" sz="1900" dirty="0"/>
              <a:t>γ</a:t>
            </a:r>
            <a:r>
              <a:rPr lang="en-US" sz="1900" dirty="0"/>
              <a:t>RIIB on the surface of B lymphocytes, which initiates inhibitory signals by activating </a:t>
            </a:r>
            <a:r>
              <a:rPr lang="en-US" sz="1900" b="1" dirty="0"/>
              <a:t>SH2-containing inositol phosphatase (SHIP)</a:t>
            </a:r>
            <a:r>
              <a:rPr lang="en-US" sz="1900" dirty="0"/>
              <a:t>, a phosphatase that hydrolyzes phosphatidylinositol and disrupts the intracellular signaling function mediated by </a:t>
            </a:r>
            <a:r>
              <a:rPr lang="en-US" sz="1900" b="1" dirty="0"/>
              <a:t>Bruton's tyrosine kinase (BTK) </a:t>
            </a:r>
            <a:r>
              <a:rPr lang="en-US" sz="1900" dirty="0"/>
              <a:t>and </a:t>
            </a:r>
            <a:r>
              <a:rPr lang="en-US" sz="1900" b="1" dirty="0"/>
              <a:t>phospholipase C</a:t>
            </a:r>
            <a:r>
              <a:rPr lang="el-GR" sz="1900" b="1" dirty="0"/>
              <a:t>γ (</a:t>
            </a:r>
            <a:r>
              <a:rPr lang="en-US" sz="1900" b="1" dirty="0"/>
              <a:t>PLC</a:t>
            </a:r>
            <a:r>
              <a:rPr lang="el-GR" sz="1900" b="1" dirty="0"/>
              <a:t>γ).</a:t>
            </a:r>
            <a:endParaRPr lang="sr-Cyrl-CS" sz="1900" b="1" dirty="0"/>
          </a:p>
        </p:txBody>
      </p:sp>
      <p:sp>
        <p:nvSpPr>
          <p:cNvPr id="8" name="Rectangle 3"/>
          <p:cNvSpPr txBox="1">
            <a:spLocks noChangeArrowheads="1"/>
          </p:cNvSpPr>
          <p:nvPr/>
        </p:nvSpPr>
        <p:spPr>
          <a:xfrm>
            <a:off x="609600" y="6142037"/>
            <a:ext cx="8229600" cy="715963"/>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200" b="1" i="0" u="none" strike="noStrike" kern="1200" cap="none" spc="0" normalizeH="0" baseline="0" noProof="0" dirty="0">
                <a:ln>
                  <a:noFill/>
                </a:ln>
                <a:solidFill>
                  <a:srgbClr val="0000FF"/>
                </a:solidFill>
                <a:effectLst/>
                <a:uLnTx/>
                <a:uFillTx/>
                <a:latin typeface="+mj-lt"/>
                <a:ea typeface="+mn-ea"/>
                <a:cs typeface="+mn-cs"/>
              </a:rPr>
              <a:t>Inhibition of BTK </a:t>
            </a:r>
            <a:r>
              <a:rPr kumimoji="0" lang="en-US" sz="2200" b="1" i="0" u="none" strike="noStrike" kern="1200" cap="none" spc="0" normalizeH="0" baseline="0" noProof="0" dirty="0">
                <a:ln>
                  <a:noFill/>
                </a:ln>
                <a:effectLst/>
                <a:uLnTx/>
                <a:uFillTx/>
                <a:latin typeface="+mj-lt"/>
                <a:ea typeface="+mn-ea"/>
                <a:cs typeface="+mn-cs"/>
              </a:rPr>
              <a:t>and</a:t>
            </a:r>
            <a:r>
              <a:rPr kumimoji="0" lang="en-US" sz="2200" b="1" i="0" u="none" strike="noStrike" kern="1200" cap="none" spc="0" normalizeH="0" baseline="0" noProof="0" dirty="0">
                <a:ln>
                  <a:noFill/>
                </a:ln>
                <a:solidFill>
                  <a:srgbClr val="0000FF"/>
                </a:solidFill>
                <a:effectLst/>
                <a:uLnTx/>
                <a:uFillTx/>
                <a:latin typeface="+mj-lt"/>
                <a:ea typeface="+mn-ea"/>
                <a:cs typeface="+mn-cs"/>
              </a:rPr>
              <a:t> </a:t>
            </a:r>
            <a:r>
              <a:rPr kumimoji="0" lang="en-US" sz="2200" b="1" i="0" u="none" strike="noStrike" kern="1200" cap="none" spc="0" normalizeH="0" baseline="0" noProof="0" dirty="0" err="1">
                <a:ln>
                  <a:noFill/>
                </a:ln>
                <a:solidFill>
                  <a:srgbClr val="0000FF"/>
                </a:solidFill>
                <a:effectLst/>
                <a:uLnTx/>
                <a:uFillTx/>
                <a:latin typeface="+mj-lt"/>
                <a:ea typeface="+mn-ea"/>
                <a:cs typeface="+mn-cs"/>
              </a:rPr>
              <a:t>PLCγ</a:t>
            </a:r>
            <a:r>
              <a:rPr kumimoji="0" lang="en-US" sz="2200" b="1" i="0" u="none" strike="noStrike" kern="1200" cap="none" spc="0" normalizeH="0" baseline="0" noProof="0" dirty="0">
                <a:ln>
                  <a:noFill/>
                </a:ln>
                <a:solidFill>
                  <a:srgbClr val="0000FF"/>
                </a:solidFill>
                <a:effectLst/>
                <a:uLnTx/>
                <a:uFillTx/>
                <a:latin typeface="+mj-lt"/>
                <a:ea typeface="+mn-ea"/>
                <a:cs typeface="+mn-cs"/>
              </a:rPr>
              <a:t> </a:t>
            </a:r>
            <a:r>
              <a:rPr kumimoji="0" lang="en-US" sz="2200" b="1" i="0" u="none" strike="noStrike" kern="1200" cap="none" spc="0" normalizeH="0" baseline="0" noProof="0" dirty="0">
                <a:ln>
                  <a:noFill/>
                </a:ln>
                <a:effectLst/>
                <a:uLnTx/>
                <a:uFillTx/>
                <a:latin typeface="+mj-lt"/>
                <a:ea typeface="+mn-ea"/>
                <a:cs typeface="+mn-cs"/>
              </a:rPr>
              <a:t>disturbs the </a:t>
            </a:r>
            <a:r>
              <a:rPr kumimoji="0" lang="en-US" sz="2200" b="1" i="0" u="none" strike="noStrike" kern="1200" cap="none" spc="0" normalizeH="0" baseline="0" noProof="0" dirty="0">
                <a:ln>
                  <a:noFill/>
                </a:ln>
                <a:solidFill>
                  <a:srgbClr val="0000FF"/>
                </a:solidFill>
                <a:effectLst/>
                <a:uLnTx/>
                <a:uFillTx/>
                <a:latin typeface="+mj-lt"/>
                <a:ea typeface="+mn-ea"/>
                <a:cs typeface="+mn-cs"/>
              </a:rPr>
              <a:t>maturation </a:t>
            </a:r>
            <a:r>
              <a:rPr kumimoji="0" lang="en-US" sz="2200" b="1" i="0" u="none" strike="noStrike" kern="1200" cap="none" spc="0" normalizeH="0" baseline="0" noProof="0" dirty="0">
                <a:ln>
                  <a:noFill/>
                </a:ln>
                <a:effectLst/>
                <a:uLnTx/>
                <a:uFillTx/>
                <a:latin typeface="+mj-lt"/>
                <a:ea typeface="+mn-ea"/>
                <a:cs typeface="+mn-cs"/>
              </a:rPr>
              <a:t>and</a:t>
            </a:r>
            <a:r>
              <a:rPr kumimoji="0" lang="en-US" sz="2200" b="1" i="0" u="none" strike="noStrike" kern="1200" cap="none" spc="0" normalizeH="0" baseline="0" noProof="0" dirty="0">
                <a:ln>
                  <a:noFill/>
                </a:ln>
                <a:solidFill>
                  <a:srgbClr val="0000FF"/>
                </a:solidFill>
                <a:effectLst/>
                <a:uLnTx/>
                <a:uFillTx/>
                <a:latin typeface="+mj-lt"/>
                <a:ea typeface="+mn-ea"/>
                <a:cs typeface="+mn-cs"/>
              </a:rPr>
              <a:t> activation of B lymphocytes.</a:t>
            </a:r>
            <a:endParaRPr kumimoji="0" lang="sr-Cyrl-CS" sz="2200" b="0" i="0" u="none" strike="noStrike" kern="1200" cap="none" spc="0" normalizeH="0" baseline="0" noProof="0" dirty="0">
              <a:ln>
                <a:noFill/>
              </a:ln>
              <a:solidFill>
                <a:schemeClr val="tx1"/>
              </a:solidFill>
              <a:effectLst/>
              <a:uLnTx/>
              <a:uFillTx/>
              <a:latin typeface="+mj-lt"/>
              <a:ea typeface="+mn-ea"/>
              <a:cs typeface="+mn-cs"/>
            </a:endParaRPr>
          </a:p>
        </p:txBody>
      </p:sp>
      <p:pic>
        <p:nvPicPr>
          <p:cNvPr id="2" name="Picture 1">
            <a:extLst>
              <a:ext uri="{FF2B5EF4-FFF2-40B4-BE49-F238E27FC236}">
                <a16:creationId xmlns:a16="http://schemas.microsoft.com/office/drawing/2014/main" id="{E9DD6D2F-37DB-121E-2D5B-CAD9A922614E}"/>
              </a:ext>
            </a:extLst>
          </p:cNvPr>
          <p:cNvPicPr>
            <a:picLocks noChangeAspect="1"/>
          </p:cNvPicPr>
          <p:nvPr/>
        </p:nvPicPr>
        <p:blipFill>
          <a:blip r:embed="rId2"/>
          <a:stretch>
            <a:fillRect/>
          </a:stretch>
        </p:blipFill>
        <p:spPr>
          <a:xfrm>
            <a:off x="3047999" y="1828799"/>
            <a:ext cx="3684115" cy="419973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0"/>
            <a:ext cx="9144000" cy="1143000"/>
          </a:xfrm>
        </p:spPr>
        <p:txBody>
          <a:bodyPr>
            <a:normAutofit fontScale="90000"/>
          </a:bodyPr>
          <a:lstStyle/>
          <a:p>
            <a:pPr eaLnBrk="1" hangingPunct="1"/>
            <a:r>
              <a:rPr lang="en-US" sz="2800" b="1" dirty="0">
                <a:solidFill>
                  <a:schemeClr val="tx2">
                    <a:lumMod val="50000"/>
                  </a:schemeClr>
                </a:solidFill>
              </a:rPr>
              <a:t>Mechanism of action</a:t>
            </a:r>
            <a:br>
              <a:rPr lang="en-US" sz="2800" b="1" dirty="0">
                <a:solidFill>
                  <a:schemeClr val="tx2">
                    <a:lumMod val="50000"/>
                  </a:schemeClr>
                </a:solidFill>
              </a:rPr>
            </a:br>
            <a:r>
              <a:rPr lang="sr-Cyrl-CS" sz="2800" b="1" dirty="0">
                <a:solidFill>
                  <a:srgbClr val="C00000"/>
                </a:solidFill>
              </a:rPr>
              <a:t>4. </a:t>
            </a:r>
            <a:r>
              <a:rPr lang="en-US" sz="2800" b="1" dirty="0">
                <a:solidFill>
                  <a:srgbClr val="C00000"/>
                </a:solidFill>
              </a:rPr>
              <a:t>Competitive inhibition of </a:t>
            </a:r>
            <a:r>
              <a:rPr lang="en-US" sz="2800" b="1" dirty="0" err="1">
                <a:solidFill>
                  <a:srgbClr val="C00000"/>
                </a:solidFill>
              </a:rPr>
              <a:t>of</a:t>
            </a:r>
            <a:r>
              <a:rPr lang="en-US" sz="2800" b="1" dirty="0">
                <a:solidFill>
                  <a:srgbClr val="C00000"/>
                </a:solidFill>
              </a:rPr>
              <a:t> IgG binding to </a:t>
            </a:r>
            <a:r>
              <a:rPr lang="en-US" sz="2800" b="1" dirty="0" err="1">
                <a:solidFill>
                  <a:srgbClr val="C00000"/>
                </a:solidFill>
              </a:rPr>
              <a:t>FcRn</a:t>
            </a:r>
            <a:r>
              <a:rPr lang="en-US" sz="2800" b="1" dirty="0">
                <a:solidFill>
                  <a:srgbClr val="C00000"/>
                </a:solidFill>
              </a:rPr>
              <a:t> receptor</a:t>
            </a:r>
          </a:p>
        </p:txBody>
      </p:sp>
      <p:sp>
        <p:nvSpPr>
          <p:cNvPr id="15363" name="Rectangle 3"/>
          <p:cNvSpPr>
            <a:spLocks noGrp="1" noChangeArrowheads="1"/>
          </p:cNvSpPr>
          <p:nvPr>
            <p:ph type="body" idx="1"/>
          </p:nvPr>
        </p:nvSpPr>
        <p:spPr>
          <a:xfrm>
            <a:off x="0" y="1341437"/>
            <a:ext cx="5334000" cy="5516563"/>
          </a:xfrm>
        </p:spPr>
        <p:txBody>
          <a:bodyPr>
            <a:normAutofit/>
          </a:bodyPr>
          <a:lstStyle/>
          <a:p>
            <a:pPr eaLnBrk="1" hangingPunct="1">
              <a:lnSpc>
                <a:spcPct val="90000"/>
              </a:lnSpc>
            </a:pPr>
            <a:r>
              <a:rPr lang="en-US" sz="2000" dirty="0">
                <a:latin typeface="+mj-lt"/>
              </a:rPr>
              <a:t>With their </a:t>
            </a:r>
            <a:r>
              <a:rPr lang="en-US" sz="2000" b="1" dirty="0">
                <a:solidFill>
                  <a:srgbClr val="0000FF"/>
                </a:solidFill>
                <a:latin typeface="+mj-lt"/>
              </a:rPr>
              <a:t>Fc region</a:t>
            </a:r>
            <a:r>
              <a:rPr lang="en-US" sz="2000" dirty="0">
                <a:latin typeface="+mj-lt"/>
              </a:rPr>
              <a:t>, immunoglobulins bind to the </a:t>
            </a:r>
            <a:r>
              <a:rPr lang="en-US" sz="2000" b="1" dirty="0">
                <a:solidFill>
                  <a:srgbClr val="FF0000"/>
                </a:solidFill>
                <a:latin typeface="+mj-lt"/>
              </a:rPr>
              <a:t>neonatal Fc receptors (</a:t>
            </a:r>
            <a:r>
              <a:rPr lang="en-US" sz="2000" b="1" dirty="0" err="1">
                <a:solidFill>
                  <a:srgbClr val="FF0000"/>
                </a:solidFill>
                <a:latin typeface="+mj-lt"/>
              </a:rPr>
              <a:t>FcRns</a:t>
            </a:r>
            <a:r>
              <a:rPr lang="en-US" sz="2000" b="1" dirty="0">
                <a:solidFill>
                  <a:srgbClr val="FF0000"/>
                </a:solidFill>
                <a:latin typeface="+mj-lt"/>
              </a:rPr>
              <a:t>) </a:t>
            </a:r>
            <a:r>
              <a:rPr lang="en-US" sz="2000" dirty="0">
                <a:latin typeface="+mj-lt"/>
              </a:rPr>
              <a:t>which are expressed on endothelial cells and enterocytes. Binding antibodies are internalized into the cell and in this way their proteolytic degradation is prevented, which results in an extended lifespan of the antibody.</a:t>
            </a:r>
            <a:endParaRPr lang="sr-Cyrl-CS" sz="2000" dirty="0">
              <a:latin typeface="+mj-lt"/>
            </a:endParaRPr>
          </a:p>
          <a:p>
            <a:pPr eaLnBrk="1" hangingPunct="1">
              <a:lnSpc>
                <a:spcPct val="90000"/>
              </a:lnSpc>
            </a:pPr>
            <a:r>
              <a:rPr lang="en-US" sz="2000" dirty="0">
                <a:latin typeface="+mj-lt"/>
              </a:rPr>
              <a:t>One of the mechanisms of action of IVIG is competitive inhibition of autoantibodies binding to </a:t>
            </a:r>
            <a:r>
              <a:rPr lang="en-US" sz="2000" dirty="0" err="1">
                <a:latin typeface="+mj-lt"/>
              </a:rPr>
              <a:t>FcRn</a:t>
            </a:r>
            <a:r>
              <a:rPr lang="en-US" sz="2000" dirty="0">
                <a:latin typeface="+mj-lt"/>
              </a:rPr>
              <a:t>. </a:t>
            </a:r>
            <a:endParaRPr lang="sr-Cyrl-CS" sz="2000" dirty="0">
              <a:latin typeface="+mj-lt"/>
            </a:endParaRPr>
          </a:p>
          <a:p>
            <a:pPr eaLnBrk="1" hangingPunct="1">
              <a:lnSpc>
                <a:spcPct val="90000"/>
              </a:lnSpc>
            </a:pPr>
            <a:r>
              <a:rPr lang="en-US" sz="2000" dirty="0">
                <a:latin typeface="+mj-lt"/>
              </a:rPr>
              <a:t>After the administration of IVIG, a number of antibodies present in the IVIG "cocktail" bind to </a:t>
            </a:r>
            <a:r>
              <a:rPr lang="en-US" sz="2000" dirty="0" err="1">
                <a:latin typeface="+mj-lt"/>
              </a:rPr>
              <a:t>FcRn</a:t>
            </a:r>
            <a:r>
              <a:rPr lang="en-US" sz="2000" dirty="0">
                <a:latin typeface="+mj-lt"/>
              </a:rPr>
              <a:t>, which prevents the binding of antibodies present in the patient's blood. </a:t>
            </a:r>
            <a:endParaRPr lang="sr-Cyrl-CS" sz="2000" dirty="0">
              <a:latin typeface="+mj-lt"/>
            </a:endParaRPr>
          </a:p>
          <a:p>
            <a:pPr eaLnBrk="1" hangingPunct="1">
              <a:lnSpc>
                <a:spcPct val="90000"/>
              </a:lnSpc>
            </a:pPr>
            <a:r>
              <a:rPr lang="en-US" sz="2000" dirty="0">
                <a:latin typeface="+mj-lt"/>
              </a:rPr>
              <a:t>In this way, it is possible to </a:t>
            </a:r>
            <a:r>
              <a:rPr lang="en-US" sz="2000" b="1" dirty="0">
                <a:solidFill>
                  <a:srgbClr val="0000FF"/>
                </a:solidFill>
                <a:latin typeface="+mj-lt"/>
              </a:rPr>
              <a:t>treat autoimmune diseases mediated by autoantibodies.</a:t>
            </a:r>
          </a:p>
        </p:txBody>
      </p:sp>
      <p:pic>
        <p:nvPicPr>
          <p:cNvPr id="4" name="Picture 6"/>
          <p:cNvPicPr>
            <a:picLocks noChangeAspect="1" noChangeArrowheads="1"/>
          </p:cNvPicPr>
          <p:nvPr/>
        </p:nvPicPr>
        <p:blipFill>
          <a:blip r:embed="rId2" cstate="print"/>
          <a:srcRect/>
          <a:stretch>
            <a:fillRect/>
          </a:stretch>
        </p:blipFill>
        <p:spPr>
          <a:xfrm>
            <a:off x="5410200" y="1219200"/>
            <a:ext cx="1808163" cy="1395413"/>
          </a:xfrm>
          <a:prstGeom prst="rect">
            <a:avLst/>
          </a:prstGeom>
        </p:spPr>
      </p:pic>
      <p:pic>
        <p:nvPicPr>
          <p:cNvPr id="5" name="Picture 7"/>
          <p:cNvPicPr>
            <a:picLocks noChangeAspect="1" noChangeArrowheads="1"/>
          </p:cNvPicPr>
          <p:nvPr/>
        </p:nvPicPr>
        <p:blipFill>
          <a:blip r:embed="rId3" cstate="print"/>
          <a:srcRect/>
          <a:stretch>
            <a:fillRect/>
          </a:stretch>
        </p:blipFill>
        <p:spPr bwMode="auto">
          <a:xfrm>
            <a:off x="5943600" y="2895600"/>
            <a:ext cx="622300" cy="808038"/>
          </a:xfrm>
          <a:prstGeom prst="rect">
            <a:avLst/>
          </a:prstGeom>
          <a:noFill/>
          <a:ln w="9525">
            <a:noFill/>
            <a:miter lim="800000"/>
            <a:headEnd/>
            <a:tailEnd/>
          </a:ln>
        </p:spPr>
      </p:pic>
      <p:pic>
        <p:nvPicPr>
          <p:cNvPr id="6" name="Picture 8"/>
          <p:cNvPicPr>
            <a:picLocks noChangeAspect="1" noChangeArrowheads="1"/>
          </p:cNvPicPr>
          <p:nvPr/>
        </p:nvPicPr>
        <p:blipFill>
          <a:blip r:embed="rId4" cstate="print"/>
          <a:srcRect/>
          <a:stretch>
            <a:fillRect/>
          </a:stretch>
        </p:blipFill>
        <p:spPr bwMode="auto">
          <a:xfrm>
            <a:off x="5181600" y="3733800"/>
            <a:ext cx="2151063" cy="2438400"/>
          </a:xfrm>
          <a:prstGeom prst="rect">
            <a:avLst/>
          </a:prstGeom>
          <a:noFill/>
          <a:ln w="9525">
            <a:noFill/>
            <a:miter lim="800000"/>
            <a:headEnd/>
            <a:tailEnd/>
          </a:ln>
        </p:spPr>
      </p:pic>
      <p:pic>
        <p:nvPicPr>
          <p:cNvPr id="7" name="Picture 9"/>
          <p:cNvPicPr>
            <a:picLocks noChangeAspect="1" noChangeArrowheads="1"/>
          </p:cNvPicPr>
          <p:nvPr/>
        </p:nvPicPr>
        <p:blipFill>
          <a:blip r:embed="rId5" cstate="print"/>
          <a:srcRect/>
          <a:stretch>
            <a:fillRect/>
          </a:stretch>
        </p:blipFill>
        <p:spPr bwMode="auto">
          <a:xfrm>
            <a:off x="7543800" y="2667000"/>
            <a:ext cx="1430338" cy="1052513"/>
          </a:xfrm>
          <a:prstGeom prst="rect">
            <a:avLst/>
          </a:prstGeom>
          <a:noFill/>
          <a:ln w="9525">
            <a:noFill/>
            <a:miter lim="800000"/>
            <a:headEnd/>
            <a:tailEnd/>
          </a:ln>
        </p:spPr>
      </p:pic>
      <p:pic>
        <p:nvPicPr>
          <p:cNvPr id="8" name="Picture 10"/>
          <p:cNvPicPr>
            <a:picLocks noChangeAspect="1" noChangeArrowheads="1"/>
          </p:cNvPicPr>
          <p:nvPr/>
        </p:nvPicPr>
        <p:blipFill>
          <a:blip r:embed="rId6" cstate="print"/>
          <a:srcRect/>
          <a:stretch>
            <a:fillRect/>
          </a:stretch>
        </p:blipFill>
        <p:spPr bwMode="auto">
          <a:xfrm>
            <a:off x="7245350" y="3886200"/>
            <a:ext cx="1898650" cy="620713"/>
          </a:xfrm>
          <a:prstGeom prst="rect">
            <a:avLst/>
          </a:prstGeom>
          <a:noFill/>
          <a:ln w="9525">
            <a:noFill/>
            <a:miter lim="800000"/>
            <a:headEnd/>
            <a:tailEnd/>
          </a:ln>
        </p:spPr>
      </p:pic>
      <p:pic>
        <p:nvPicPr>
          <p:cNvPr id="9" name="Picture 11"/>
          <p:cNvPicPr>
            <a:picLocks noChangeAspect="1" noChangeArrowheads="1"/>
          </p:cNvPicPr>
          <p:nvPr/>
        </p:nvPicPr>
        <p:blipFill>
          <a:blip r:embed="rId7" cstate="print"/>
          <a:srcRect/>
          <a:stretch>
            <a:fillRect/>
          </a:stretch>
        </p:blipFill>
        <p:spPr bwMode="auto">
          <a:xfrm>
            <a:off x="7315200" y="4267200"/>
            <a:ext cx="1646238" cy="73818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04800" y="274638"/>
            <a:ext cx="8534400" cy="1143000"/>
          </a:xfrm>
        </p:spPr>
        <p:txBody>
          <a:bodyPr>
            <a:normAutofit/>
          </a:bodyPr>
          <a:lstStyle/>
          <a:p>
            <a:pPr eaLnBrk="1" hangingPunct="1"/>
            <a:r>
              <a:rPr lang="en-US" sz="3200" b="1" dirty="0">
                <a:solidFill>
                  <a:schemeClr val="tx2">
                    <a:lumMod val="50000"/>
                  </a:schemeClr>
                </a:solidFill>
              </a:rPr>
              <a:t>Mechanism of action</a:t>
            </a:r>
            <a:br>
              <a:rPr lang="sr-Cyrl-CS" sz="3200" b="1" dirty="0"/>
            </a:br>
            <a:r>
              <a:rPr lang="sr-Cyrl-CS" sz="3200" b="1" dirty="0"/>
              <a:t> </a:t>
            </a:r>
            <a:r>
              <a:rPr lang="sr-Cyrl-CS" sz="3200" b="1" dirty="0">
                <a:solidFill>
                  <a:srgbClr val="C00000"/>
                </a:solidFill>
              </a:rPr>
              <a:t>5. </a:t>
            </a:r>
            <a:r>
              <a:rPr lang="en-US" sz="3200" b="1" dirty="0">
                <a:solidFill>
                  <a:srgbClr val="C00000"/>
                </a:solidFill>
              </a:rPr>
              <a:t>Inhibition of C3b and C4b deposition</a:t>
            </a:r>
          </a:p>
        </p:txBody>
      </p:sp>
      <p:sp>
        <p:nvSpPr>
          <p:cNvPr id="17411" name="Rectangle 3"/>
          <p:cNvSpPr>
            <a:spLocks noGrp="1" noChangeArrowheads="1"/>
          </p:cNvSpPr>
          <p:nvPr>
            <p:ph type="body" idx="1"/>
          </p:nvPr>
        </p:nvSpPr>
        <p:spPr>
          <a:xfrm>
            <a:off x="381000" y="2362200"/>
            <a:ext cx="8763000" cy="3886200"/>
          </a:xfrm>
        </p:spPr>
        <p:txBody>
          <a:bodyPr>
            <a:normAutofit/>
          </a:bodyPr>
          <a:lstStyle/>
          <a:p>
            <a:pPr>
              <a:lnSpc>
                <a:spcPct val="90000"/>
              </a:lnSpc>
            </a:pPr>
            <a:r>
              <a:rPr lang="en-US" sz="2400" b="1" dirty="0">
                <a:solidFill>
                  <a:srgbClr val="0000FF"/>
                </a:solidFill>
                <a:latin typeface="+mj-lt"/>
              </a:rPr>
              <a:t>The Fc region of antibody is responsible </a:t>
            </a:r>
            <a:r>
              <a:rPr lang="en-US" sz="2400" dirty="0">
                <a:latin typeface="+mj-lt"/>
              </a:rPr>
              <a:t>for this effect of IVIG. </a:t>
            </a:r>
            <a:endParaRPr lang="sr-Cyrl-RS" sz="2400" dirty="0">
              <a:latin typeface="+mj-lt"/>
            </a:endParaRPr>
          </a:p>
          <a:p>
            <a:pPr eaLnBrk="1" hangingPunct="1">
              <a:lnSpc>
                <a:spcPct val="90000"/>
              </a:lnSpc>
            </a:pPr>
            <a:r>
              <a:rPr lang="en-US" sz="2400" dirty="0">
                <a:latin typeface="+mj-lt"/>
              </a:rPr>
              <a:t>IVIGs bind to complement fragments C3b and C4b thus </a:t>
            </a:r>
            <a:r>
              <a:rPr lang="en-US" sz="2400" b="1" dirty="0">
                <a:solidFill>
                  <a:srgbClr val="0000FF"/>
                </a:solidFill>
                <a:latin typeface="+mj-lt"/>
              </a:rPr>
              <a:t>preventing the deposition of immune complexes </a:t>
            </a:r>
            <a:r>
              <a:rPr lang="en-US" sz="2400" dirty="0">
                <a:latin typeface="+mj-lt"/>
              </a:rPr>
              <a:t>in the tissue and consequently </a:t>
            </a:r>
            <a:r>
              <a:rPr lang="en-US" sz="2400" b="1" dirty="0">
                <a:latin typeface="+mj-lt"/>
              </a:rPr>
              <a:t>inflammation</a:t>
            </a:r>
            <a:r>
              <a:rPr lang="en-US" sz="2400" dirty="0">
                <a:latin typeface="+mj-lt"/>
              </a:rPr>
              <a:t>.</a:t>
            </a:r>
            <a:endParaRPr lang="sr-Cyrl-CS" sz="2400" dirty="0">
              <a:latin typeface="+mj-lt"/>
            </a:endParaRPr>
          </a:p>
          <a:p>
            <a:pPr eaLnBrk="1" hangingPunct="1">
              <a:lnSpc>
                <a:spcPct val="90000"/>
              </a:lnSpc>
              <a:buFontTx/>
              <a:buNone/>
            </a:pPr>
            <a:endParaRPr lang="sr-Cyrl-CS" sz="2400" dirty="0">
              <a:latin typeface="+mj-lt"/>
            </a:endParaRPr>
          </a:p>
          <a:p>
            <a:pPr eaLnBrk="1" hangingPunct="1">
              <a:lnSpc>
                <a:spcPct val="90000"/>
              </a:lnSpc>
            </a:pPr>
            <a:r>
              <a:rPr lang="en-US" sz="2400" dirty="0">
                <a:latin typeface="+mj-lt"/>
              </a:rPr>
              <a:t>It is still only used in preclinical research and it is debatable whether this mechanism of action can be applied in clinical studies.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pPr marL="762000" indent="-762000" eaLnBrk="1" hangingPunct="1"/>
            <a:r>
              <a:rPr lang="en-US" sz="3200" b="1" dirty="0">
                <a:solidFill>
                  <a:schemeClr val="tx2">
                    <a:lumMod val="50000"/>
                  </a:schemeClr>
                </a:solidFill>
              </a:rPr>
              <a:t>Mechanism of action</a:t>
            </a:r>
            <a:br>
              <a:rPr lang="sr-Cyrl-CS" sz="3200" b="1" dirty="0"/>
            </a:br>
            <a:r>
              <a:rPr lang="sr-Cyrl-CS" sz="3200" b="1" dirty="0">
                <a:solidFill>
                  <a:srgbClr val="C00000"/>
                </a:solidFill>
              </a:rPr>
              <a:t>6. </a:t>
            </a:r>
            <a:r>
              <a:rPr lang="en-US" sz="3200" b="1" dirty="0">
                <a:solidFill>
                  <a:srgbClr val="C00000"/>
                </a:solidFill>
              </a:rPr>
              <a:t>Inhibition of macrophage activation</a:t>
            </a:r>
            <a:br>
              <a:rPr lang="sr-Cyrl-CS" sz="3200" b="1" dirty="0">
                <a:solidFill>
                  <a:srgbClr val="C00000"/>
                </a:solidFill>
              </a:rPr>
            </a:br>
            <a:endParaRPr lang="en-US" sz="3200" b="1" dirty="0">
              <a:solidFill>
                <a:srgbClr val="C00000"/>
              </a:solidFill>
            </a:endParaRPr>
          </a:p>
        </p:txBody>
      </p:sp>
      <p:pic>
        <p:nvPicPr>
          <p:cNvPr id="4" name="Picture 5"/>
          <p:cNvPicPr>
            <a:picLocks noChangeAspect="1" noChangeArrowheads="1"/>
          </p:cNvPicPr>
          <p:nvPr/>
        </p:nvPicPr>
        <p:blipFill>
          <a:blip r:embed="rId2" cstate="print"/>
          <a:srcRect/>
          <a:stretch>
            <a:fillRect/>
          </a:stretch>
        </p:blipFill>
        <p:spPr>
          <a:xfrm>
            <a:off x="838200" y="2209800"/>
            <a:ext cx="6629400" cy="2057400"/>
          </a:xfrm>
          <a:prstGeom prst="rect">
            <a:avLst/>
          </a:prstGeom>
        </p:spPr>
      </p:pic>
      <p:pic>
        <p:nvPicPr>
          <p:cNvPr id="5" name="Picture 6"/>
          <p:cNvPicPr>
            <a:picLocks noChangeAspect="1" noChangeArrowheads="1"/>
          </p:cNvPicPr>
          <p:nvPr/>
        </p:nvPicPr>
        <p:blipFill>
          <a:blip r:embed="rId3" cstate="print"/>
          <a:srcRect/>
          <a:stretch>
            <a:fillRect/>
          </a:stretch>
        </p:blipFill>
        <p:spPr bwMode="auto">
          <a:xfrm>
            <a:off x="990600" y="4343400"/>
            <a:ext cx="1658938" cy="1149014"/>
          </a:xfrm>
          <a:prstGeom prst="rect">
            <a:avLst/>
          </a:prstGeom>
          <a:noFill/>
          <a:ln w="9525">
            <a:noFill/>
            <a:miter lim="800000"/>
            <a:headEnd/>
            <a:tailEnd/>
          </a:ln>
        </p:spPr>
      </p:pic>
      <p:pic>
        <p:nvPicPr>
          <p:cNvPr id="6" name="Picture 7"/>
          <p:cNvPicPr>
            <a:picLocks noChangeAspect="1" noChangeArrowheads="1"/>
          </p:cNvPicPr>
          <p:nvPr/>
        </p:nvPicPr>
        <p:blipFill>
          <a:blip r:embed="rId4" cstate="print"/>
          <a:srcRect/>
          <a:stretch>
            <a:fillRect/>
          </a:stretch>
        </p:blipFill>
        <p:spPr bwMode="auto">
          <a:xfrm rot="-5400000">
            <a:off x="2834076" y="4481124"/>
            <a:ext cx="609600" cy="791351"/>
          </a:xfrm>
          <a:prstGeom prst="rect">
            <a:avLst/>
          </a:prstGeom>
          <a:noFill/>
          <a:ln w="9525">
            <a:noFill/>
            <a:miter lim="800000"/>
            <a:headEnd/>
            <a:tailEnd/>
          </a:ln>
        </p:spPr>
      </p:pic>
      <p:pic>
        <p:nvPicPr>
          <p:cNvPr id="7" name="Picture 8"/>
          <p:cNvPicPr>
            <a:picLocks noChangeAspect="1" noChangeArrowheads="1"/>
          </p:cNvPicPr>
          <p:nvPr/>
        </p:nvPicPr>
        <p:blipFill>
          <a:blip r:embed="rId5" cstate="print"/>
          <a:srcRect/>
          <a:stretch>
            <a:fillRect/>
          </a:stretch>
        </p:blipFill>
        <p:spPr bwMode="auto">
          <a:xfrm>
            <a:off x="3352800" y="4114800"/>
            <a:ext cx="1552647" cy="1676400"/>
          </a:xfrm>
          <a:prstGeom prst="rect">
            <a:avLst/>
          </a:prstGeom>
          <a:noFill/>
          <a:ln w="9525">
            <a:noFill/>
            <a:miter lim="800000"/>
            <a:headEnd/>
            <a:tailEnd/>
          </a:ln>
        </p:spPr>
      </p:pic>
      <p:pic>
        <p:nvPicPr>
          <p:cNvPr id="8" name="Picture 10"/>
          <p:cNvPicPr>
            <a:picLocks noChangeAspect="1" noChangeArrowheads="1"/>
          </p:cNvPicPr>
          <p:nvPr/>
        </p:nvPicPr>
        <p:blipFill>
          <a:blip r:embed="rId6" cstate="print"/>
          <a:srcRect/>
          <a:stretch>
            <a:fillRect/>
          </a:stretch>
        </p:blipFill>
        <p:spPr bwMode="auto">
          <a:xfrm>
            <a:off x="5486400" y="4191000"/>
            <a:ext cx="1765121" cy="1447800"/>
          </a:xfrm>
          <a:prstGeom prst="rect">
            <a:avLst/>
          </a:prstGeom>
          <a:noFill/>
          <a:ln w="9525">
            <a:noFill/>
            <a:miter lim="800000"/>
            <a:headEnd/>
            <a:tailEnd/>
          </a:ln>
        </p:spPr>
      </p:pic>
      <p:pic>
        <p:nvPicPr>
          <p:cNvPr id="9" name="Picture 11"/>
          <p:cNvPicPr>
            <a:picLocks noChangeAspect="1" noChangeArrowheads="1"/>
          </p:cNvPicPr>
          <p:nvPr/>
        </p:nvPicPr>
        <p:blipFill>
          <a:blip r:embed="rId7" cstate="print"/>
          <a:srcRect/>
          <a:stretch>
            <a:fillRect/>
          </a:stretch>
        </p:blipFill>
        <p:spPr bwMode="auto">
          <a:xfrm>
            <a:off x="4876800" y="4648200"/>
            <a:ext cx="550689" cy="381000"/>
          </a:xfrm>
          <a:prstGeom prst="rect">
            <a:avLst/>
          </a:prstGeom>
          <a:noFill/>
          <a:ln w="9525">
            <a:noFill/>
            <a:miter lim="800000"/>
            <a:headEnd/>
            <a:tailEnd/>
          </a:ln>
        </p:spPr>
      </p:pic>
      <p:pic>
        <p:nvPicPr>
          <p:cNvPr id="10" name="Picture 12"/>
          <p:cNvPicPr>
            <a:picLocks noChangeAspect="1" noChangeArrowheads="1"/>
          </p:cNvPicPr>
          <p:nvPr/>
        </p:nvPicPr>
        <p:blipFill>
          <a:blip r:embed="rId8" cstate="print"/>
          <a:srcRect/>
          <a:stretch>
            <a:fillRect/>
          </a:stretch>
        </p:blipFill>
        <p:spPr bwMode="auto">
          <a:xfrm>
            <a:off x="5791200" y="5586413"/>
            <a:ext cx="3352800" cy="1271587"/>
          </a:xfrm>
          <a:prstGeom prst="rect">
            <a:avLst/>
          </a:prstGeom>
          <a:noFill/>
          <a:ln w="9525">
            <a:noFill/>
            <a:miter lim="800000"/>
            <a:headEnd/>
            <a:tailEnd/>
          </a:ln>
        </p:spPr>
      </p:pic>
      <p:pic>
        <p:nvPicPr>
          <p:cNvPr id="11" name="Picture 13"/>
          <p:cNvPicPr>
            <a:picLocks noChangeAspect="1" noChangeArrowheads="1"/>
          </p:cNvPicPr>
          <p:nvPr/>
        </p:nvPicPr>
        <p:blipFill>
          <a:blip r:embed="rId9" cstate="print"/>
          <a:srcRect/>
          <a:stretch>
            <a:fillRect/>
          </a:stretch>
        </p:blipFill>
        <p:spPr bwMode="auto">
          <a:xfrm>
            <a:off x="3810000" y="6019800"/>
            <a:ext cx="1466850" cy="630237"/>
          </a:xfrm>
          <a:prstGeom prst="rect">
            <a:avLst/>
          </a:prstGeom>
          <a:noFill/>
          <a:ln w="9525">
            <a:noFill/>
            <a:miter lim="800000"/>
            <a:headEnd/>
            <a:tailEnd/>
          </a:ln>
        </p:spPr>
      </p:pic>
      <p:sp>
        <p:nvSpPr>
          <p:cNvPr id="13" name="Rectangle 12"/>
          <p:cNvSpPr/>
          <p:nvPr/>
        </p:nvSpPr>
        <p:spPr>
          <a:xfrm>
            <a:off x="190500" y="1290807"/>
            <a:ext cx="8763000" cy="1015663"/>
          </a:xfrm>
          <a:prstGeom prst="rect">
            <a:avLst/>
          </a:prstGeom>
        </p:spPr>
        <p:txBody>
          <a:bodyPr wrap="square">
            <a:spAutoFit/>
          </a:bodyPr>
          <a:lstStyle/>
          <a:p>
            <a:r>
              <a:rPr lang="sr-Cyrl-CS" sz="2000" b="1" dirty="0">
                <a:solidFill>
                  <a:schemeClr val="tx2">
                    <a:lumMod val="50000"/>
                  </a:schemeClr>
                </a:solidFill>
                <a:latin typeface="+mj-lt"/>
              </a:rPr>
              <a:t> </a:t>
            </a:r>
            <a:r>
              <a:rPr lang="sr-Cyrl-CS" sz="2000" b="1" dirty="0">
                <a:solidFill>
                  <a:srgbClr val="0000FF"/>
                </a:solidFill>
                <a:latin typeface="+mj-lt"/>
              </a:rPr>
              <a:t>6А. </a:t>
            </a:r>
            <a:r>
              <a:rPr lang="en-US" sz="2000" b="1" dirty="0">
                <a:solidFill>
                  <a:srgbClr val="0000FF"/>
                </a:solidFill>
                <a:latin typeface="+mj-lt"/>
              </a:rPr>
              <a:t>blocking the activating </a:t>
            </a:r>
            <a:r>
              <a:rPr lang="en-US" sz="2000" b="1" dirty="0" err="1">
                <a:solidFill>
                  <a:srgbClr val="0000FF"/>
                </a:solidFill>
                <a:latin typeface="+mj-lt"/>
              </a:rPr>
              <a:t>Fcγ</a:t>
            </a:r>
            <a:r>
              <a:rPr lang="en-US" sz="2000" b="1" dirty="0">
                <a:solidFill>
                  <a:srgbClr val="0000FF"/>
                </a:solidFill>
                <a:latin typeface="+mj-lt"/>
              </a:rPr>
              <a:t> receptors</a:t>
            </a:r>
            <a:r>
              <a:rPr lang="en-US" sz="2000" b="1" dirty="0">
                <a:latin typeface="+mj-lt"/>
              </a:rPr>
              <a:t> on the macrophages, which prevents their activation and production of pro-inflammatory cytokines such as TNF-α, IL-12 and IL-1</a:t>
            </a:r>
            <a:endParaRPr lang="en-US" sz="2000" dirty="0">
              <a:latin typeface="+mj-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28600" y="0"/>
            <a:ext cx="8915400" cy="1447800"/>
          </a:xfrm>
        </p:spPr>
        <p:txBody>
          <a:bodyPr anchor="t">
            <a:noAutofit/>
          </a:bodyPr>
          <a:lstStyle/>
          <a:p>
            <a:pPr eaLnBrk="1" hangingPunct="1"/>
            <a:r>
              <a:rPr lang="en-US" sz="2400" b="1" dirty="0">
                <a:solidFill>
                  <a:schemeClr val="tx2">
                    <a:lumMod val="50000"/>
                  </a:schemeClr>
                </a:solidFill>
              </a:rPr>
              <a:t>Mechanism of action</a:t>
            </a:r>
            <a:br>
              <a:rPr lang="sr-Cyrl-CS" sz="2400" b="1" dirty="0"/>
            </a:br>
            <a:r>
              <a:rPr lang="sr-Cyrl-CS" sz="2400" b="1" dirty="0">
                <a:solidFill>
                  <a:srgbClr val="C00000"/>
                </a:solidFill>
              </a:rPr>
              <a:t>6. </a:t>
            </a:r>
            <a:r>
              <a:rPr lang="en-US" sz="2400" b="1" dirty="0">
                <a:solidFill>
                  <a:srgbClr val="C00000"/>
                </a:solidFill>
              </a:rPr>
              <a:t>Inhibition of macrophage activation</a:t>
            </a:r>
            <a:br>
              <a:rPr lang="sr-Cyrl-CS" sz="2400" dirty="0"/>
            </a:br>
            <a:r>
              <a:rPr lang="sr-Cyrl-CS" sz="2400" b="1" dirty="0">
                <a:solidFill>
                  <a:srgbClr val="0000FF"/>
                </a:solidFill>
                <a:effectLst>
                  <a:outerShdw blurRad="38100" dist="38100" dir="2700000" algn="tl">
                    <a:srgbClr val="000000">
                      <a:alpha val="43137"/>
                    </a:srgbClr>
                  </a:outerShdw>
                </a:effectLst>
              </a:rPr>
              <a:t> </a:t>
            </a:r>
            <a:br>
              <a:rPr lang="en-US" sz="2400" b="1" dirty="0">
                <a:solidFill>
                  <a:srgbClr val="0000FF"/>
                </a:solidFill>
                <a:effectLst>
                  <a:outerShdw blurRad="38100" dist="38100" dir="2700000" algn="tl">
                    <a:srgbClr val="000000">
                      <a:alpha val="43137"/>
                    </a:srgbClr>
                  </a:outerShdw>
                </a:effectLst>
              </a:rPr>
            </a:br>
            <a:r>
              <a:rPr lang="sr-Cyrl-CS" sz="2200" b="1" dirty="0">
                <a:solidFill>
                  <a:srgbClr val="0000FF"/>
                </a:solidFill>
              </a:rPr>
              <a:t>6</a:t>
            </a:r>
            <a:r>
              <a:rPr lang="en-US" sz="2200" b="1" dirty="0">
                <a:solidFill>
                  <a:srgbClr val="0000FF"/>
                </a:solidFill>
              </a:rPr>
              <a:t>B</a:t>
            </a:r>
            <a:r>
              <a:rPr lang="sr-Cyrl-CS" sz="2200" b="1" dirty="0">
                <a:solidFill>
                  <a:srgbClr val="0000FF"/>
                </a:solidFill>
              </a:rPr>
              <a:t>. </a:t>
            </a:r>
            <a:r>
              <a:rPr lang="en-US" sz="2200" b="1" dirty="0">
                <a:solidFill>
                  <a:srgbClr val="0000FF"/>
                </a:solidFill>
              </a:rPr>
              <a:t>stimulating the expression of the inhibitory receptor </a:t>
            </a:r>
            <a:r>
              <a:rPr lang="en-US" sz="2200" b="1" dirty="0" err="1">
                <a:solidFill>
                  <a:srgbClr val="0000FF"/>
                </a:solidFill>
              </a:rPr>
              <a:t>FcγRIIB</a:t>
            </a:r>
            <a:r>
              <a:rPr lang="en-US" sz="2200" b="1" dirty="0">
                <a:solidFill>
                  <a:srgbClr val="0000FF"/>
                </a:solidFill>
              </a:rPr>
              <a:t> </a:t>
            </a:r>
            <a:r>
              <a:rPr lang="en-US" sz="2200" b="1" dirty="0"/>
              <a:t>on the cell surface of macrophage</a:t>
            </a:r>
            <a:br>
              <a:rPr lang="ru-RU" sz="2400" b="1" dirty="0">
                <a:effectLst>
                  <a:outerShdw blurRad="38100" dist="38100" dir="2700000" algn="tl">
                    <a:srgbClr val="000000">
                      <a:alpha val="43137"/>
                    </a:srgbClr>
                  </a:outerShdw>
                </a:effectLst>
              </a:rPr>
            </a:br>
            <a:br>
              <a:rPr lang="sr-Cyrl-CS" sz="2400" dirty="0"/>
            </a:br>
            <a:endParaRPr lang="en-US" sz="2400" dirty="0"/>
          </a:p>
        </p:txBody>
      </p:sp>
      <p:pic>
        <p:nvPicPr>
          <p:cNvPr id="20483" name="Picture 4"/>
          <p:cNvPicPr>
            <a:picLocks noGrp="1" noChangeAspect="1" noChangeArrowheads="1"/>
          </p:cNvPicPr>
          <p:nvPr>
            <p:ph type="body" idx="1"/>
          </p:nvPr>
        </p:nvPicPr>
        <p:blipFill>
          <a:blip r:embed="rId2" cstate="print"/>
          <a:srcRect/>
          <a:stretch>
            <a:fillRect/>
          </a:stretch>
        </p:blipFill>
        <p:spPr>
          <a:xfrm>
            <a:off x="1066800" y="1828800"/>
            <a:ext cx="6705600" cy="50292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sz="2800" b="1" dirty="0">
                <a:solidFill>
                  <a:schemeClr val="tx2">
                    <a:lumMod val="50000"/>
                  </a:schemeClr>
                </a:solidFill>
              </a:rPr>
              <a:t>Mechanism of action</a:t>
            </a:r>
            <a:br>
              <a:rPr lang="sr-Cyrl-CS" sz="3200" b="1" dirty="0">
                <a:solidFill>
                  <a:schemeClr val="tx2">
                    <a:lumMod val="50000"/>
                  </a:schemeClr>
                </a:solidFill>
              </a:rPr>
            </a:br>
            <a:r>
              <a:rPr lang="sr-Cyrl-CS" sz="3200" b="1" dirty="0">
                <a:solidFill>
                  <a:srgbClr val="C00000"/>
                </a:solidFill>
              </a:rPr>
              <a:t> </a:t>
            </a:r>
            <a:r>
              <a:rPr lang="en-US" sz="3200" b="1" dirty="0">
                <a:solidFill>
                  <a:srgbClr val="C00000"/>
                </a:solidFill>
              </a:rPr>
              <a:t>7. </a:t>
            </a:r>
            <a:r>
              <a:rPr lang="en-US" sz="3000" b="1" dirty="0">
                <a:solidFill>
                  <a:srgbClr val="C00000"/>
                </a:solidFill>
              </a:rPr>
              <a:t>Modulation of dendritic cell function</a:t>
            </a:r>
            <a:br>
              <a:rPr lang="en-US" sz="3200" dirty="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304800" y="2286000"/>
            <a:ext cx="8686800" cy="4724400"/>
          </a:xfrm>
        </p:spPr>
        <p:txBody>
          <a:bodyPr/>
          <a:lstStyle/>
          <a:p>
            <a:pPr algn="r">
              <a:buNone/>
            </a:pPr>
            <a:endParaRPr lang="sr-Cyrl-CS" dirty="0">
              <a:latin typeface="+mj-lt"/>
            </a:endParaRPr>
          </a:p>
          <a:p>
            <a:pPr algn="r">
              <a:buNone/>
            </a:pPr>
            <a:r>
              <a:rPr lang="en-US" sz="2500" i="1" dirty="0">
                <a:latin typeface="+mj-lt"/>
              </a:rPr>
              <a:t>In vitro </a:t>
            </a:r>
            <a:r>
              <a:rPr lang="en-US" sz="2500" dirty="0">
                <a:latin typeface="+mj-lt"/>
              </a:rPr>
              <a:t>treatment of dendritic cells with the IVIGs has been shown to </a:t>
            </a:r>
            <a:r>
              <a:rPr lang="en-US" sz="2500" b="1" dirty="0">
                <a:latin typeface="+mj-lt"/>
              </a:rPr>
              <a:t>inhibit the differentiation and maturation of these cells.</a:t>
            </a:r>
            <a:r>
              <a:rPr lang="en-US" sz="2500" dirty="0">
                <a:latin typeface="+mj-lt"/>
              </a:rPr>
              <a:t> In addition, IVIGs have been reported to </a:t>
            </a:r>
            <a:r>
              <a:rPr lang="en-US" sz="2500" b="1" dirty="0">
                <a:latin typeface="+mj-lt"/>
              </a:rPr>
              <a:t>reduce the capacity of mature dendritic cells to secrete proinflammatory cytokines </a:t>
            </a:r>
            <a:r>
              <a:rPr lang="en-US" sz="2500" dirty="0">
                <a:latin typeface="+mj-lt"/>
              </a:rPr>
              <a:t>upon stimulation, while </a:t>
            </a:r>
            <a:r>
              <a:rPr lang="en-US" sz="2500" b="1" dirty="0">
                <a:latin typeface="+mj-lt"/>
              </a:rPr>
              <a:t>increasing the production of the immunosuppressive cytokine</a:t>
            </a:r>
            <a:r>
              <a:rPr lang="en-US" sz="2500" dirty="0">
                <a:latin typeface="+mj-lt"/>
              </a:rPr>
              <a:t> such as IL-10. </a:t>
            </a:r>
          </a:p>
          <a:p>
            <a:pPr algn="r">
              <a:buNone/>
            </a:pPr>
            <a:r>
              <a:rPr lang="en-US" sz="2500" dirty="0">
                <a:latin typeface="+mj-lt"/>
              </a:rPr>
              <a:t>These immunomodulatory effects of IVIGs are potentially important in </a:t>
            </a:r>
            <a:r>
              <a:rPr lang="en-US" sz="2500" b="1" dirty="0">
                <a:solidFill>
                  <a:srgbClr val="0000FF"/>
                </a:solidFill>
                <a:latin typeface="+mj-lt"/>
              </a:rPr>
              <a:t>controlling the acquired immune response in autoimmune diseases and organ transplantation</a:t>
            </a:r>
            <a:r>
              <a:rPr lang="en-US" sz="2500" dirty="0">
                <a:latin typeface="+mj-lt"/>
              </a:rPr>
              <a:t>.</a:t>
            </a:r>
          </a:p>
        </p:txBody>
      </p:sp>
    </p:spTree>
    <p:extLst>
      <p:ext uri="{BB962C8B-B14F-4D97-AF65-F5344CB8AC3E}">
        <p14:creationId xmlns:p14="http://schemas.microsoft.com/office/powerpoint/2010/main" val="29551611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sz="2800" b="1" dirty="0">
                <a:solidFill>
                  <a:schemeClr val="tx2">
                    <a:lumMod val="50000"/>
                  </a:schemeClr>
                </a:solidFill>
              </a:rPr>
              <a:t>Mechanism of action</a:t>
            </a:r>
            <a:br>
              <a:rPr lang="sr-Cyrl-CS" sz="3200" b="1" dirty="0">
                <a:solidFill>
                  <a:schemeClr val="tx2">
                    <a:lumMod val="50000"/>
                  </a:schemeClr>
                </a:solidFill>
              </a:rPr>
            </a:br>
            <a:r>
              <a:rPr lang="sr-Cyrl-CS" sz="3200" b="1" dirty="0">
                <a:solidFill>
                  <a:srgbClr val="C00000"/>
                </a:solidFill>
              </a:rPr>
              <a:t> </a:t>
            </a:r>
            <a:r>
              <a:rPr lang="en-US" sz="3200" b="1" dirty="0">
                <a:solidFill>
                  <a:srgbClr val="C00000"/>
                </a:solidFill>
              </a:rPr>
              <a:t>8. </a:t>
            </a:r>
            <a:r>
              <a:rPr lang="en-US" sz="3000" b="1" dirty="0">
                <a:solidFill>
                  <a:srgbClr val="C00000"/>
                </a:solidFill>
              </a:rPr>
              <a:t>Expansion of regulatory T lymphocytes</a:t>
            </a:r>
            <a:br>
              <a:rPr lang="en-US" sz="3200" dirty="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304800" y="1858962"/>
            <a:ext cx="8686800" cy="4724400"/>
          </a:xfrm>
        </p:spPr>
        <p:txBody>
          <a:bodyPr>
            <a:normAutofit/>
          </a:bodyPr>
          <a:lstStyle/>
          <a:p>
            <a:pPr algn="r">
              <a:buNone/>
            </a:pPr>
            <a:endParaRPr lang="sr-Cyrl-CS" dirty="0">
              <a:latin typeface="+mj-lt"/>
            </a:endParaRPr>
          </a:p>
          <a:p>
            <a:pPr algn="r">
              <a:buNone/>
            </a:pPr>
            <a:r>
              <a:rPr lang="en-US" sz="2500" dirty="0">
                <a:latin typeface="+mj-lt"/>
              </a:rPr>
              <a:t>It appear that one of major therapeutic effect of immunoglobulin is the expansion of regulatory CD4+CD25+FoxP3+ T lymphocytes. </a:t>
            </a:r>
          </a:p>
          <a:p>
            <a:pPr algn="r">
              <a:buNone/>
            </a:pPr>
            <a:r>
              <a:rPr lang="en-US" sz="2500" dirty="0">
                <a:latin typeface="+mj-lt"/>
              </a:rPr>
              <a:t>IVIGs </a:t>
            </a:r>
            <a:r>
              <a:rPr lang="en-US" sz="2500" b="1" dirty="0">
                <a:latin typeface="+mj-lt"/>
              </a:rPr>
              <a:t>increase both the number and the suppressive capacity of regulatory T cells. </a:t>
            </a:r>
            <a:r>
              <a:rPr lang="en-US" sz="2500" dirty="0">
                <a:latin typeface="+mj-lt"/>
              </a:rPr>
              <a:t>IVIG alters dendritic cell function, cytokine and chemokine networks, and T lymphocytes, leading to development of regulatory T cells.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 y="457200"/>
            <a:ext cx="8915400" cy="868362"/>
          </a:xfrm>
        </p:spPr>
        <p:txBody>
          <a:bodyPr anchor="t">
            <a:noAutofit/>
          </a:bodyPr>
          <a:lstStyle/>
          <a:p>
            <a:r>
              <a:rPr lang="en-US" sz="2400" b="1" dirty="0"/>
              <a:t>Intravenous immunoglobulins exert numerous </a:t>
            </a:r>
            <a:r>
              <a:rPr lang="en-US" sz="2400" b="1" dirty="0">
                <a:solidFill>
                  <a:srgbClr val="0000FF"/>
                </a:solidFill>
              </a:rPr>
              <a:t>immunomodulatory</a:t>
            </a:r>
            <a:r>
              <a:rPr lang="en-US" sz="2400" b="1" dirty="0"/>
              <a:t> and </a:t>
            </a:r>
            <a:r>
              <a:rPr lang="en-US" sz="2400" b="1" dirty="0">
                <a:solidFill>
                  <a:srgbClr val="0000FF"/>
                </a:solidFill>
              </a:rPr>
              <a:t>anti-inflammatory effects</a:t>
            </a:r>
            <a:endParaRPr lang="en-US" sz="2400" dirty="0">
              <a:solidFill>
                <a:srgbClr val="0000FF"/>
              </a:solidFill>
              <a:latin typeface="Calibri" pitchFamily="34" charset="0"/>
            </a:endParaRPr>
          </a:p>
        </p:txBody>
      </p:sp>
      <p:pic>
        <p:nvPicPr>
          <p:cNvPr id="87042" name="Picture 2" descr="fIG-1"/>
          <p:cNvPicPr>
            <a:picLocks noChangeAspect="1" noChangeArrowheads="1"/>
          </p:cNvPicPr>
          <p:nvPr/>
        </p:nvPicPr>
        <p:blipFill>
          <a:blip r:embed="rId2" cstate="print"/>
          <a:srcRect/>
          <a:stretch>
            <a:fillRect/>
          </a:stretch>
        </p:blipFill>
        <p:spPr bwMode="auto">
          <a:xfrm>
            <a:off x="1524000" y="1676400"/>
            <a:ext cx="6324600" cy="5181600"/>
          </a:xfrm>
          <a:prstGeom prst="rect">
            <a:avLst/>
          </a:prstGeom>
          <a:noFill/>
          <a:ln w="9525">
            <a:noFill/>
            <a:miter lim="800000"/>
            <a:headEnd/>
            <a:tailEnd/>
          </a:ln>
        </p:spPr>
      </p:pic>
      <p:sp>
        <p:nvSpPr>
          <p:cNvPr id="4" name="TextBox 3"/>
          <p:cNvSpPr txBox="1"/>
          <p:nvPr/>
        </p:nvSpPr>
        <p:spPr>
          <a:xfrm>
            <a:off x="152400" y="0"/>
            <a:ext cx="3429000" cy="369332"/>
          </a:xfrm>
          <a:prstGeom prst="rect">
            <a:avLst/>
          </a:prstGeom>
          <a:noFill/>
        </p:spPr>
        <p:txBody>
          <a:bodyPr wrap="square" rtlCol="0">
            <a:spAutoFit/>
          </a:bodyPr>
          <a:lstStyle/>
          <a:p>
            <a:r>
              <a:rPr lang="en-US" b="1" dirty="0">
                <a:solidFill>
                  <a:srgbClr val="FF0000"/>
                </a:solidFill>
              </a:rPr>
              <a:t>To conclude</a:t>
            </a:r>
            <a:r>
              <a:rPr lang="sr-Cyrl-RS" b="1" dirty="0">
                <a:solidFill>
                  <a:srgbClr val="FF0000"/>
                </a:solidFill>
              </a:rPr>
              <a:t>...</a:t>
            </a:r>
            <a:endParaRPr lang="en-US" b="1"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3200" b="1" dirty="0">
                <a:solidFill>
                  <a:schemeClr val="tx2">
                    <a:lumMod val="50000"/>
                  </a:schemeClr>
                </a:solidFill>
              </a:rPr>
              <a:t>Intravenous immunoglobulins</a:t>
            </a:r>
            <a:br>
              <a:rPr lang="sr-Cyrl-RS" sz="3600" b="1" dirty="0">
                <a:solidFill>
                  <a:srgbClr val="C00000"/>
                </a:solidFill>
              </a:rPr>
            </a:br>
            <a:r>
              <a:rPr lang="sr-Cyrl-RS" sz="3600" b="1" dirty="0">
                <a:solidFill>
                  <a:srgbClr val="C00000"/>
                </a:solidFill>
              </a:rPr>
              <a:t>-</a:t>
            </a:r>
            <a:r>
              <a:rPr lang="en-US" sz="3200" b="1" dirty="0">
                <a:solidFill>
                  <a:srgbClr val="C00000"/>
                </a:solidFill>
              </a:rPr>
              <a:t>Therapeutic application</a:t>
            </a:r>
            <a:r>
              <a:rPr lang="sr-Cyrl-CS" sz="3200" b="1" dirty="0">
                <a:solidFill>
                  <a:srgbClr val="C00000"/>
                </a:solidFill>
              </a:rPr>
              <a:t>- </a:t>
            </a:r>
            <a:endParaRPr lang="en-US" sz="3200" dirty="0"/>
          </a:p>
        </p:txBody>
      </p:sp>
      <p:sp>
        <p:nvSpPr>
          <p:cNvPr id="22531" name="Rectangle 3"/>
          <p:cNvSpPr>
            <a:spLocks noGrp="1" noChangeArrowheads="1"/>
          </p:cNvSpPr>
          <p:nvPr>
            <p:ph type="body" idx="1"/>
          </p:nvPr>
        </p:nvSpPr>
        <p:spPr>
          <a:xfrm>
            <a:off x="228600" y="1752600"/>
            <a:ext cx="8763000" cy="4876800"/>
          </a:xfrm>
        </p:spPr>
        <p:txBody>
          <a:bodyPr>
            <a:normAutofit/>
          </a:bodyPr>
          <a:lstStyle/>
          <a:p>
            <a:pPr marL="509588" indent="-509588">
              <a:buClr>
                <a:srgbClr val="C00000"/>
              </a:buClr>
              <a:buNone/>
            </a:pPr>
            <a:endParaRPr lang="en-US" sz="2400" b="1" dirty="0">
              <a:solidFill>
                <a:srgbClr val="0000FF"/>
              </a:solidFill>
              <a:latin typeface="+mj-lt"/>
            </a:endParaRPr>
          </a:p>
          <a:p>
            <a:pPr marL="509588" indent="-509588">
              <a:buClr>
                <a:srgbClr val="C00000"/>
              </a:buClr>
              <a:buNone/>
            </a:pPr>
            <a:r>
              <a:rPr lang="en-US" sz="2400" b="1" dirty="0">
                <a:solidFill>
                  <a:srgbClr val="0000FF"/>
                </a:solidFill>
                <a:latin typeface="+mj-lt"/>
              </a:rPr>
              <a:t>Immunodeficiencies </a:t>
            </a:r>
            <a:r>
              <a:rPr lang="en-US" sz="2400" b="1" dirty="0">
                <a:solidFill>
                  <a:srgbClr val="C00000"/>
                </a:solidFill>
                <a:latin typeface="+mj-lt"/>
              </a:rPr>
              <a:t>(substitution therapy</a:t>
            </a:r>
            <a:r>
              <a:rPr lang="en-US" sz="2400" b="1" dirty="0">
                <a:solidFill>
                  <a:srgbClr val="0000FF"/>
                </a:solidFill>
                <a:latin typeface="+mj-lt"/>
              </a:rPr>
              <a:t>), autoimmune diseases </a:t>
            </a:r>
            <a:r>
              <a:rPr lang="en-US" sz="2400" b="1" dirty="0">
                <a:solidFill>
                  <a:srgbClr val="C00000"/>
                </a:solidFill>
                <a:latin typeface="+mj-lt"/>
              </a:rPr>
              <a:t>(anti-inflammatory effect)</a:t>
            </a:r>
          </a:p>
          <a:p>
            <a:pPr marL="509588" indent="-509588">
              <a:buClr>
                <a:srgbClr val="C00000"/>
              </a:buClr>
              <a:buNone/>
            </a:pPr>
            <a:endParaRPr lang="en-US" sz="2400" b="1" dirty="0">
              <a:solidFill>
                <a:srgbClr val="C00000"/>
              </a:solidFill>
              <a:latin typeface="+mj-lt"/>
            </a:endParaRPr>
          </a:p>
          <a:p>
            <a:pPr marL="509588" indent="-509588">
              <a:buClr>
                <a:srgbClr val="C00000"/>
              </a:buClr>
              <a:buNone/>
            </a:pPr>
            <a:endParaRPr lang="sr-Cyrl-CS" sz="2400" b="1" dirty="0">
              <a:latin typeface="+mj-lt"/>
            </a:endParaRPr>
          </a:p>
          <a:p>
            <a:pPr marL="909638" lvl="1" indent="-509588">
              <a:buClr>
                <a:srgbClr val="C00000"/>
              </a:buClr>
              <a:buFont typeface="Wingdings" pitchFamily="2" charset="2"/>
              <a:buChar char="ü"/>
            </a:pPr>
            <a:r>
              <a:rPr lang="en-US" sz="2000" b="1" dirty="0">
                <a:latin typeface="+mj-lt"/>
              </a:rPr>
              <a:t>allogeneic bone marrow transplantation</a:t>
            </a:r>
          </a:p>
          <a:p>
            <a:pPr marL="909638" lvl="1" indent="-509588">
              <a:buClr>
                <a:srgbClr val="C00000"/>
              </a:buClr>
              <a:buFont typeface="Wingdings" pitchFamily="2" charset="2"/>
              <a:buChar char="ü"/>
            </a:pPr>
            <a:r>
              <a:rPr lang="en-US" sz="2000" b="1" dirty="0">
                <a:latin typeface="+mj-lt"/>
              </a:rPr>
              <a:t>chronic lymphocytic leukemia</a:t>
            </a:r>
          </a:p>
          <a:p>
            <a:pPr marL="909638" lvl="1" indent="-509588">
              <a:buClr>
                <a:srgbClr val="C00000"/>
              </a:buClr>
              <a:buFont typeface="Wingdings" pitchFamily="2" charset="2"/>
              <a:buChar char="ü"/>
            </a:pPr>
            <a:r>
              <a:rPr lang="en-US" sz="2000" b="1" dirty="0">
                <a:latin typeface="+mj-lt"/>
              </a:rPr>
              <a:t>idiopathic thrombocytopenic purpura</a:t>
            </a:r>
          </a:p>
          <a:p>
            <a:pPr marL="909638" lvl="1" indent="-509588">
              <a:buClr>
                <a:srgbClr val="C00000"/>
              </a:buClr>
              <a:buFont typeface="Wingdings" pitchFamily="2" charset="2"/>
              <a:buChar char="ü"/>
            </a:pPr>
            <a:r>
              <a:rPr lang="en-US" sz="2000" b="1" dirty="0">
                <a:latin typeface="+mj-lt"/>
              </a:rPr>
              <a:t>HIV infection in children</a:t>
            </a:r>
          </a:p>
          <a:p>
            <a:pPr marL="909638" lvl="1" indent="-509588">
              <a:buClr>
                <a:srgbClr val="C00000"/>
              </a:buClr>
              <a:buFont typeface="Wingdings" pitchFamily="2" charset="2"/>
              <a:buChar char="ü"/>
            </a:pPr>
            <a:r>
              <a:rPr lang="en-US" sz="2000" b="1" dirty="0">
                <a:latin typeface="+mj-lt"/>
              </a:rPr>
              <a:t>primary immunodeficiency</a:t>
            </a:r>
          </a:p>
          <a:p>
            <a:pPr marL="909638" lvl="1" indent="-509588">
              <a:buClr>
                <a:srgbClr val="C00000"/>
              </a:buClr>
              <a:buFont typeface="Wingdings" pitchFamily="2" charset="2"/>
              <a:buChar char="ü"/>
            </a:pPr>
            <a:r>
              <a:rPr lang="en-US" sz="2000" b="1" dirty="0">
                <a:latin typeface="+mj-lt"/>
              </a:rPr>
              <a:t>Kawasaki syndrome</a:t>
            </a:r>
          </a:p>
          <a:p>
            <a:pPr marL="909638" lvl="1" indent="-509588">
              <a:buClr>
                <a:srgbClr val="C00000"/>
              </a:buClr>
              <a:buFont typeface="Wingdings" pitchFamily="2" charset="2"/>
              <a:buChar char="ü"/>
            </a:pPr>
            <a:r>
              <a:rPr lang="en-US" sz="2000" b="1" dirty="0">
                <a:latin typeface="+mj-lt"/>
              </a:rPr>
              <a:t>chronic inflationary demyelinating polyneuropathy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sz="3200" b="1" dirty="0">
                <a:solidFill>
                  <a:schemeClr val="tx2">
                    <a:lumMod val="50000"/>
                  </a:schemeClr>
                </a:solidFill>
              </a:rPr>
              <a:t>Intravenous immunoglobulins</a:t>
            </a:r>
            <a:br>
              <a:rPr lang="sr-Latn-RS" sz="3200" b="1" dirty="0">
                <a:solidFill>
                  <a:schemeClr val="tx2">
                    <a:lumMod val="50000"/>
                  </a:schemeClr>
                </a:solidFill>
              </a:rPr>
            </a:br>
            <a:r>
              <a:rPr lang="sr-Latn-RS" sz="3200" b="1" dirty="0">
                <a:solidFill>
                  <a:srgbClr val="C00000"/>
                </a:solidFill>
              </a:rPr>
              <a:t>-</a:t>
            </a:r>
            <a:r>
              <a:rPr lang="en-US" sz="3200" b="1" dirty="0">
                <a:solidFill>
                  <a:srgbClr val="C00000"/>
                </a:solidFill>
              </a:rPr>
              <a:t>Adverse effects</a:t>
            </a:r>
            <a:r>
              <a:rPr lang="sr-Latn-RS" sz="3200" b="1" dirty="0">
                <a:solidFill>
                  <a:srgbClr val="C00000"/>
                </a:solidFill>
              </a:rPr>
              <a:t>-</a:t>
            </a:r>
            <a:r>
              <a:rPr lang="sr-Cyrl-CS" b="1" dirty="0">
                <a:solidFill>
                  <a:srgbClr val="C00000"/>
                </a:solidFill>
              </a:rPr>
              <a:t> </a:t>
            </a:r>
            <a:endParaRPr lang="en-US" b="1" dirty="0">
              <a:solidFill>
                <a:srgbClr val="C00000"/>
              </a:solidFill>
            </a:endParaRPr>
          </a:p>
        </p:txBody>
      </p:sp>
      <p:sp>
        <p:nvSpPr>
          <p:cNvPr id="23555" name="Rectangle 3"/>
          <p:cNvSpPr>
            <a:spLocks noGrp="1" noChangeArrowheads="1"/>
          </p:cNvSpPr>
          <p:nvPr>
            <p:ph type="body" idx="1"/>
          </p:nvPr>
        </p:nvSpPr>
        <p:spPr>
          <a:xfrm>
            <a:off x="381000" y="2057400"/>
            <a:ext cx="8534400" cy="4525963"/>
          </a:xfrm>
        </p:spPr>
        <p:txBody>
          <a:bodyPr/>
          <a:lstStyle/>
          <a:p>
            <a:pPr eaLnBrk="1" hangingPunct="1"/>
            <a:r>
              <a:rPr lang="en-US" sz="2400" dirty="0">
                <a:latin typeface="+mj-lt"/>
                <a:ea typeface="NSimSun" pitchFamily="49" charset="-122"/>
              </a:rPr>
              <a:t>Adverse effects occur in less than 5% of patients</a:t>
            </a:r>
          </a:p>
          <a:p>
            <a:pPr eaLnBrk="1" hangingPunct="1"/>
            <a:endParaRPr lang="ru-RU" sz="2400" dirty="0">
              <a:latin typeface="+mj-lt"/>
              <a:ea typeface="NSimSun" pitchFamily="49" charset="-122"/>
            </a:endParaRPr>
          </a:p>
          <a:p>
            <a:pPr eaLnBrk="1" hangingPunct="1"/>
            <a:r>
              <a:rPr lang="en-US" sz="2400" dirty="0">
                <a:latin typeface="+mj-lt"/>
                <a:ea typeface="NSimSun" pitchFamily="49" charset="-122"/>
              </a:rPr>
              <a:t>The majority of these adverse effects are mild and occur </a:t>
            </a:r>
            <a:r>
              <a:rPr lang="en-US" sz="2400" b="1" dirty="0">
                <a:latin typeface="+mj-lt"/>
                <a:ea typeface="NSimSun" pitchFamily="49" charset="-122"/>
              </a:rPr>
              <a:t>immediately after the infusion</a:t>
            </a:r>
            <a:r>
              <a:rPr lang="en-US" sz="2400" dirty="0">
                <a:latin typeface="+mj-lt"/>
                <a:ea typeface="NSimSun" pitchFamily="49" charset="-122"/>
              </a:rPr>
              <a:t>, in the form of redness of the cheeks, headache, chills, dizziness, increased sweating, cramps, pain and sensitivity at the injection site, fatigue, pain in the muscles and in the lower back, nausea and a drop in blood pressure</a:t>
            </a:r>
          </a:p>
          <a:p>
            <a:pPr eaLnBrk="1" hangingPunct="1"/>
            <a:endParaRPr lang="ru-RU" sz="2400" dirty="0">
              <a:latin typeface="+mj-lt"/>
              <a:ea typeface="NSimSun" pitchFamily="49" charset="-122"/>
            </a:endParaRPr>
          </a:p>
          <a:p>
            <a:pPr eaLnBrk="1" hangingPunct="1"/>
            <a:r>
              <a:rPr lang="en-US" sz="2400" dirty="0">
                <a:latin typeface="+mj-lt"/>
                <a:ea typeface="NSimSun" pitchFamily="49" charset="-122"/>
              </a:rPr>
              <a:t>If side effects occur during treatment, the infusion should be slowed down or stopped. </a:t>
            </a:r>
            <a:endParaRPr lang="ru-RU" sz="2400" dirty="0">
              <a:latin typeface="+mj-lt"/>
              <a:ea typeface="NSimSun"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tx2">
                    <a:lumMod val="50000"/>
                  </a:schemeClr>
                </a:solidFill>
              </a:rPr>
              <a:t>Immunomodulatory drugs</a:t>
            </a:r>
            <a:endParaRPr lang="en-US" dirty="0"/>
          </a:p>
        </p:txBody>
      </p:sp>
      <p:sp>
        <p:nvSpPr>
          <p:cNvPr id="3" name="Content Placeholder 2"/>
          <p:cNvSpPr>
            <a:spLocks noGrp="1"/>
          </p:cNvSpPr>
          <p:nvPr>
            <p:ph idx="1"/>
          </p:nvPr>
        </p:nvSpPr>
        <p:spPr>
          <a:xfrm>
            <a:off x="304800" y="1752600"/>
            <a:ext cx="8610600" cy="4876800"/>
          </a:xfrm>
        </p:spPr>
        <p:txBody>
          <a:bodyPr>
            <a:normAutofit/>
          </a:bodyPr>
          <a:lstStyle/>
          <a:p>
            <a:pPr>
              <a:buNone/>
            </a:pPr>
            <a:r>
              <a:rPr lang="en-US" sz="2400" b="1" dirty="0">
                <a:latin typeface="+mj-lt"/>
              </a:rPr>
              <a:t>Immunomodulators are agents which can </a:t>
            </a:r>
            <a:r>
              <a:rPr lang="en-US" sz="2400" b="1" u="sng" dirty="0">
                <a:latin typeface="+mj-lt"/>
              </a:rPr>
              <a:t>modulate</a:t>
            </a:r>
            <a:r>
              <a:rPr lang="en-US" sz="2400" b="1" dirty="0">
                <a:latin typeface="+mj-lt"/>
              </a:rPr>
              <a:t> the activity of the immune system by acting: </a:t>
            </a:r>
            <a:r>
              <a:rPr lang="en-US" sz="2400" b="1" dirty="0">
                <a:solidFill>
                  <a:srgbClr val="0000FF"/>
                </a:solidFill>
                <a:latin typeface="+mj-lt"/>
              </a:rPr>
              <a:t>immunosuppressive </a:t>
            </a:r>
            <a:r>
              <a:rPr lang="en-US" sz="2400" b="1" dirty="0">
                <a:latin typeface="+mj-lt"/>
              </a:rPr>
              <a:t>(suppressing the immune response) or </a:t>
            </a:r>
            <a:r>
              <a:rPr lang="en-US" sz="2400" b="1" dirty="0" err="1">
                <a:solidFill>
                  <a:srgbClr val="C00000"/>
                </a:solidFill>
                <a:latin typeface="+mj-lt"/>
              </a:rPr>
              <a:t>immunostimulating</a:t>
            </a:r>
            <a:r>
              <a:rPr lang="en-US" sz="2400" b="1" dirty="0">
                <a:latin typeface="+mj-lt"/>
              </a:rPr>
              <a:t> (increasing the immune response).</a:t>
            </a:r>
          </a:p>
          <a:p>
            <a:pPr>
              <a:buNone/>
            </a:pPr>
            <a:endParaRPr lang="en-US" sz="2400" b="1" u="sng" dirty="0">
              <a:latin typeface="+mj-lt"/>
            </a:endParaRPr>
          </a:p>
          <a:p>
            <a:pPr>
              <a:buNone/>
            </a:pPr>
            <a:endParaRPr lang="sr-Cyrl-RS" sz="2400" dirty="0">
              <a:latin typeface="+mj-lt"/>
            </a:endParaRPr>
          </a:p>
          <a:p>
            <a:pPr>
              <a:buNone/>
            </a:pPr>
            <a:endParaRPr lang="sr-Cyrl-RS" sz="2400" dirty="0">
              <a:latin typeface="+mj-lt"/>
            </a:endParaRPr>
          </a:p>
          <a:p>
            <a:pPr algn="r">
              <a:buNone/>
            </a:pPr>
            <a:r>
              <a:rPr lang="en-US" sz="2300" b="1" dirty="0">
                <a:latin typeface="+mj-lt"/>
              </a:rPr>
              <a:t>In </a:t>
            </a:r>
            <a:r>
              <a:rPr lang="en-US" sz="2300" b="1" u="sng" dirty="0">
                <a:latin typeface="+mj-lt"/>
              </a:rPr>
              <a:t>transplantation</a:t>
            </a:r>
            <a:r>
              <a:rPr lang="en-US" sz="2300" b="1" dirty="0">
                <a:latin typeface="+mj-lt"/>
              </a:rPr>
              <a:t> and </a:t>
            </a:r>
            <a:r>
              <a:rPr lang="en-US" sz="2300" b="1" u="sng" dirty="0">
                <a:latin typeface="+mj-lt"/>
              </a:rPr>
              <a:t>autoimmune diseases</a:t>
            </a:r>
            <a:r>
              <a:rPr lang="en-US" sz="2300" b="1" dirty="0">
                <a:latin typeface="+mj-lt"/>
              </a:rPr>
              <a:t>, the goal of therapy is to suppress the immune response. </a:t>
            </a:r>
          </a:p>
          <a:p>
            <a:pPr algn="r">
              <a:buNone/>
            </a:pPr>
            <a:r>
              <a:rPr lang="en-US" sz="2300" b="1" dirty="0">
                <a:latin typeface="+mj-lt"/>
              </a:rPr>
              <a:t>In some cases, such as </a:t>
            </a:r>
            <a:r>
              <a:rPr lang="en-US" sz="2300" b="1" u="sng" dirty="0">
                <a:latin typeface="+mj-lt"/>
              </a:rPr>
              <a:t>tumors</a:t>
            </a:r>
            <a:r>
              <a:rPr lang="en-US" sz="2300" b="1" dirty="0">
                <a:latin typeface="+mj-lt"/>
              </a:rPr>
              <a:t> and </a:t>
            </a:r>
            <a:r>
              <a:rPr lang="en-US" sz="2300" b="1" u="sng" dirty="0">
                <a:latin typeface="+mj-lt"/>
              </a:rPr>
              <a:t>immunodeficiency disorders</a:t>
            </a:r>
            <a:r>
              <a:rPr lang="en-US" sz="2300" b="1" dirty="0">
                <a:latin typeface="+mj-lt"/>
              </a:rPr>
              <a:t>, the goal of therapy is to enhance the immune response. </a:t>
            </a:r>
            <a:endParaRPr lang="sr-Cyrl-RS" sz="2400" b="1" dirty="0">
              <a:latin typeface="+mj-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81000" y="0"/>
            <a:ext cx="8229600" cy="1143000"/>
          </a:xfrm>
        </p:spPr>
        <p:txBody>
          <a:bodyPr/>
          <a:lstStyle/>
          <a:p>
            <a:r>
              <a:rPr lang="en-US" sz="3200" b="1" dirty="0">
                <a:solidFill>
                  <a:schemeClr val="tx2">
                    <a:lumMod val="50000"/>
                  </a:schemeClr>
                </a:solidFill>
              </a:rPr>
              <a:t>Intravenous immunoglobulins</a:t>
            </a:r>
            <a:br>
              <a:rPr lang="sr-Latn-RS" sz="3200" b="1" dirty="0">
                <a:solidFill>
                  <a:schemeClr val="tx2">
                    <a:lumMod val="50000"/>
                  </a:schemeClr>
                </a:solidFill>
              </a:rPr>
            </a:br>
            <a:r>
              <a:rPr lang="sr-Latn-RS" sz="3200" b="1" dirty="0">
                <a:solidFill>
                  <a:srgbClr val="C00000"/>
                </a:solidFill>
              </a:rPr>
              <a:t>-</a:t>
            </a:r>
            <a:r>
              <a:rPr lang="en-US" sz="3200" b="1" dirty="0">
                <a:solidFill>
                  <a:srgbClr val="C00000"/>
                </a:solidFill>
              </a:rPr>
              <a:t>Adverse effects</a:t>
            </a:r>
            <a:r>
              <a:rPr lang="sr-Latn-RS" sz="3200" b="1" dirty="0">
                <a:solidFill>
                  <a:srgbClr val="C00000"/>
                </a:solidFill>
              </a:rPr>
              <a:t>-</a:t>
            </a:r>
            <a:r>
              <a:rPr lang="sr-Cyrl-CS" sz="3200" b="1" dirty="0">
                <a:solidFill>
                  <a:srgbClr val="C00000"/>
                </a:solidFill>
              </a:rPr>
              <a:t> </a:t>
            </a:r>
            <a:endParaRPr lang="en-US" sz="3200" dirty="0"/>
          </a:p>
        </p:txBody>
      </p:sp>
      <p:sp>
        <p:nvSpPr>
          <p:cNvPr id="24579" name="Rectangle 3"/>
          <p:cNvSpPr>
            <a:spLocks noGrp="1" noChangeArrowheads="1"/>
          </p:cNvSpPr>
          <p:nvPr>
            <p:ph type="body" idx="1"/>
          </p:nvPr>
        </p:nvSpPr>
        <p:spPr>
          <a:xfrm>
            <a:off x="414670" y="1447800"/>
            <a:ext cx="8229600" cy="5105400"/>
          </a:xfrm>
        </p:spPr>
        <p:txBody>
          <a:bodyPr>
            <a:normAutofit fontScale="85000" lnSpcReduction="20000"/>
          </a:bodyPr>
          <a:lstStyle/>
          <a:p>
            <a:pPr marL="609600" indent="-609600" eaLnBrk="1" hangingPunct="1">
              <a:lnSpc>
                <a:spcPct val="80000"/>
              </a:lnSpc>
              <a:buFontTx/>
              <a:buAutoNum type="arabicPeriod"/>
            </a:pPr>
            <a:r>
              <a:rPr lang="en-US" sz="2400" b="1" dirty="0"/>
              <a:t>anaphylaxis </a:t>
            </a:r>
            <a:r>
              <a:rPr lang="en-US" sz="2400" dirty="0"/>
              <a:t>occurs in 1 in 500-1000 cases and is usually the result of sensitization to IgA in patients who are IgA deficient. </a:t>
            </a:r>
          </a:p>
          <a:p>
            <a:pPr marL="609600" indent="-609600" eaLnBrk="1" hangingPunct="1">
              <a:lnSpc>
                <a:spcPct val="80000"/>
              </a:lnSpc>
              <a:buFontTx/>
              <a:buAutoNum type="arabicPeriod"/>
            </a:pPr>
            <a:endParaRPr lang="en-US" sz="2400" b="1" dirty="0"/>
          </a:p>
          <a:p>
            <a:pPr marL="609600" indent="-609600" eaLnBrk="1" hangingPunct="1">
              <a:lnSpc>
                <a:spcPct val="80000"/>
              </a:lnSpc>
              <a:buFontTx/>
              <a:buAutoNum type="arabicPeriod"/>
            </a:pPr>
            <a:r>
              <a:rPr lang="en-US" sz="2400" b="1" dirty="0"/>
              <a:t>aseptic meningitis </a:t>
            </a:r>
            <a:r>
              <a:rPr lang="en-US" sz="2400" dirty="0"/>
              <a:t>occurs rarely and is presented by headache, neck stiffness, nausea, vomiting and photophobia</a:t>
            </a:r>
          </a:p>
          <a:p>
            <a:pPr marL="609600" indent="-609600" eaLnBrk="1" hangingPunct="1">
              <a:lnSpc>
                <a:spcPct val="80000"/>
              </a:lnSpc>
              <a:buFontTx/>
              <a:buAutoNum type="arabicPeriod"/>
            </a:pPr>
            <a:endParaRPr lang="en-US" sz="2400" b="1" dirty="0"/>
          </a:p>
          <a:p>
            <a:pPr marL="609600" indent="-609600" eaLnBrk="1" hangingPunct="1">
              <a:lnSpc>
                <a:spcPct val="80000"/>
              </a:lnSpc>
              <a:buFontTx/>
              <a:buAutoNum type="arabicPeriod"/>
            </a:pPr>
            <a:r>
              <a:rPr lang="en-US" sz="2400" b="1" dirty="0"/>
              <a:t>cardiovascular </a:t>
            </a:r>
            <a:r>
              <a:rPr lang="en-US" sz="2400" dirty="0"/>
              <a:t>disorders occur rarely and are manifested by the appearance of extrasystoles, heart rhythm disorders and a drop in blood pressure</a:t>
            </a:r>
          </a:p>
          <a:p>
            <a:pPr marL="609600" indent="-609600" eaLnBrk="1" hangingPunct="1">
              <a:lnSpc>
                <a:spcPct val="80000"/>
              </a:lnSpc>
              <a:buFontTx/>
              <a:buAutoNum type="arabicPeriod"/>
            </a:pPr>
            <a:endParaRPr lang="en-US" sz="2400" b="1" dirty="0"/>
          </a:p>
          <a:p>
            <a:pPr marL="609600" indent="-609600" eaLnBrk="1" hangingPunct="1">
              <a:lnSpc>
                <a:spcPct val="80000"/>
              </a:lnSpc>
              <a:buFontTx/>
              <a:buAutoNum type="arabicPeriod"/>
            </a:pPr>
            <a:r>
              <a:rPr lang="en-US" sz="2400" b="1" dirty="0"/>
              <a:t>renal dysfunction </a:t>
            </a:r>
            <a:r>
              <a:rPr lang="en-US" sz="2400" dirty="0"/>
              <a:t>is more common in patients who already have a kidney disease</a:t>
            </a:r>
          </a:p>
          <a:p>
            <a:pPr marL="609600" indent="-609600" eaLnBrk="1" hangingPunct="1">
              <a:lnSpc>
                <a:spcPct val="80000"/>
              </a:lnSpc>
              <a:buFontTx/>
              <a:buAutoNum type="arabicPeriod"/>
            </a:pPr>
            <a:endParaRPr lang="en-US" sz="2400" b="1" dirty="0"/>
          </a:p>
          <a:p>
            <a:pPr marL="609600" indent="-609600" eaLnBrk="1" hangingPunct="1">
              <a:lnSpc>
                <a:spcPct val="80000"/>
              </a:lnSpc>
              <a:buFontTx/>
              <a:buAutoNum type="arabicPeriod"/>
            </a:pPr>
            <a:r>
              <a:rPr lang="en-US" sz="2400" b="1" dirty="0"/>
              <a:t>other side effects: </a:t>
            </a:r>
            <a:endParaRPr lang="sr-Cyrl-CS" sz="2400" b="1" dirty="0"/>
          </a:p>
          <a:p>
            <a:pPr marL="1160463" lvl="2" indent="-360363">
              <a:lnSpc>
                <a:spcPct val="80000"/>
              </a:lnSpc>
            </a:pPr>
            <a:r>
              <a:rPr lang="en-US" sz="1900" dirty="0" err="1"/>
              <a:t>postinfusion</a:t>
            </a:r>
            <a:r>
              <a:rPr lang="en-US" sz="1900" dirty="0"/>
              <a:t> hyperproteinemia</a:t>
            </a:r>
          </a:p>
          <a:p>
            <a:pPr marL="1160463" lvl="2" indent="-360363">
              <a:lnSpc>
                <a:spcPct val="80000"/>
              </a:lnSpc>
            </a:pPr>
            <a:r>
              <a:rPr lang="en-US" sz="1900" dirty="0"/>
              <a:t>pseudohyponatremia</a:t>
            </a:r>
          </a:p>
          <a:p>
            <a:pPr marL="1160463" lvl="2" indent="-360363">
              <a:lnSpc>
                <a:spcPct val="80000"/>
              </a:lnSpc>
            </a:pPr>
            <a:r>
              <a:rPr lang="en-US" sz="1900" dirty="0"/>
              <a:t>thrombosis</a:t>
            </a:r>
          </a:p>
          <a:p>
            <a:pPr marL="1160463" lvl="2" indent="-360363">
              <a:lnSpc>
                <a:spcPct val="80000"/>
              </a:lnSpc>
            </a:pPr>
            <a:r>
              <a:rPr lang="en-US" sz="1900" dirty="0"/>
              <a:t>vasculitis </a:t>
            </a:r>
          </a:p>
          <a:p>
            <a:pPr marL="1160463" lvl="2" indent="-360363">
              <a:lnSpc>
                <a:spcPct val="80000"/>
              </a:lnSpc>
            </a:pPr>
            <a:r>
              <a:rPr lang="en-US" sz="1900" dirty="0"/>
              <a:t>eczema</a:t>
            </a:r>
            <a:endParaRPr lang="sr-Cyrl-CS" sz="1900" dirty="0"/>
          </a:p>
          <a:p>
            <a:pPr marL="609600" indent="-609600" algn="ctr" eaLnBrk="1" hangingPunct="1">
              <a:lnSpc>
                <a:spcPct val="80000"/>
              </a:lnSpc>
              <a:buNone/>
            </a:pPr>
            <a:endParaRPr lang="en-US" sz="2800" dirty="0"/>
          </a:p>
          <a:p>
            <a:pPr marL="609600" indent="-609600" algn="ctr" eaLnBrk="1" hangingPunct="1">
              <a:lnSpc>
                <a:spcPct val="80000"/>
              </a:lnSpc>
              <a:buNone/>
            </a:pPr>
            <a:endParaRPr lang="en-US" sz="1100" dirty="0"/>
          </a:p>
          <a:p>
            <a:pPr marL="609600" indent="-609600" algn="ctr" eaLnBrk="1" hangingPunct="1">
              <a:lnSpc>
                <a:spcPct val="80000"/>
              </a:lnSpc>
              <a:buNone/>
            </a:pPr>
            <a:r>
              <a:rPr lang="en-US" sz="2800" dirty="0"/>
              <a:t>Antihistamines and/or intravenous hydrocortisone can be given for treatment of these conditions</a:t>
            </a:r>
            <a:endParaRPr lang="ru-RU"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14600"/>
            <a:ext cx="7772400" cy="1470025"/>
          </a:xfrm>
          <a:ln>
            <a:solidFill>
              <a:schemeClr val="accent3"/>
            </a:solidFill>
          </a:ln>
        </p:spPr>
        <p:txBody>
          <a:bodyPr/>
          <a:lstStyle/>
          <a:p>
            <a:r>
              <a:rPr lang="en-US" b="1" dirty="0">
                <a:solidFill>
                  <a:schemeClr val="tx2">
                    <a:lumMod val="50000"/>
                  </a:schemeClr>
                </a:solidFill>
              </a:rPr>
              <a:t>Corticosteroids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63562"/>
          </a:xfrm>
        </p:spPr>
        <p:txBody>
          <a:bodyPr>
            <a:normAutofit fontScale="90000"/>
          </a:bodyPr>
          <a:lstStyle/>
          <a:p>
            <a:r>
              <a:rPr lang="en-US" b="1" dirty="0">
                <a:solidFill>
                  <a:schemeClr val="tx2">
                    <a:lumMod val="50000"/>
                  </a:schemeClr>
                </a:solidFill>
              </a:rPr>
              <a:t>Corticosteroids</a:t>
            </a:r>
          </a:p>
        </p:txBody>
      </p:sp>
      <p:sp>
        <p:nvSpPr>
          <p:cNvPr id="3" name="Content Placeholder 2"/>
          <p:cNvSpPr>
            <a:spLocks noGrp="1"/>
          </p:cNvSpPr>
          <p:nvPr>
            <p:ph idx="1"/>
          </p:nvPr>
        </p:nvSpPr>
        <p:spPr>
          <a:xfrm>
            <a:off x="304800" y="914400"/>
            <a:ext cx="8686800" cy="5715000"/>
          </a:xfrm>
        </p:spPr>
        <p:txBody>
          <a:bodyPr>
            <a:normAutofit/>
          </a:bodyPr>
          <a:lstStyle/>
          <a:p>
            <a:r>
              <a:rPr lang="en-US" sz="2300" dirty="0">
                <a:latin typeface="+mj-lt"/>
              </a:rPr>
              <a:t>A large group of steroid hormones that are synthesized </a:t>
            </a:r>
            <a:r>
              <a:rPr lang="en-US" sz="2300" b="1" dirty="0">
                <a:solidFill>
                  <a:srgbClr val="0000FF"/>
                </a:solidFill>
                <a:latin typeface="+mj-lt"/>
              </a:rPr>
              <a:t>during cholesterol metabolism </a:t>
            </a:r>
            <a:r>
              <a:rPr lang="en-US" sz="2300" dirty="0">
                <a:latin typeface="+mj-lt"/>
              </a:rPr>
              <a:t>in </a:t>
            </a:r>
            <a:r>
              <a:rPr lang="en-US" sz="2300" b="1" dirty="0">
                <a:solidFill>
                  <a:srgbClr val="0000FF"/>
                </a:solidFill>
                <a:latin typeface="+mj-lt"/>
              </a:rPr>
              <a:t>the cortex of the adrenal gland</a:t>
            </a:r>
            <a:endParaRPr lang="sr-Cyrl-CS" sz="1000" b="1" dirty="0">
              <a:solidFill>
                <a:srgbClr val="0000FF"/>
              </a:solidFill>
              <a:latin typeface="+mj-lt"/>
            </a:endParaRPr>
          </a:p>
          <a:p>
            <a:r>
              <a:rPr lang="en-US" sz="2100" dirty="0">
                <a:latin typeface="+mj-lt"/>
              </a:rPr>
              <a:t>They are involved in the regulation of numerous processes:</a:t>
            </a:r>
          </a:p>
          <a:p>
            <a:pPr lvl="1">
              <a:buFont typeface="Wingdings" panose="05000000000000000000" pitchFamily="2" charset="2"/>
              <a:buChar char="§"/>
            </a:pPr>
            <a:r>
              <a:rPr lang="en-US" sz="1800" dirty="0">
                <a:latin typeface="+mj-lt"/>
              </a:rPr>
              <a:t>reaction to stress</a:t>
            </a:r>
          </a:p>
          <a:p>
            <a:pPr lvl="1">
              <a:buFont typeface="Wingdings" panose="05000000000000000000" pitchFamily="2" charset="2"/>
              <a:buChar char="§"/>
            </a:pPr>
            <a:r>
              <a:rPr lang="en-US" sz="1800" dirty="0">
                <a:latin typeface="+mj-lt"/>
              </a:rPr>
              <a:t>immune response</a:t>
            </a:r>
          </a:p>
          <a:p>
            <a:pPr lvl="1">
              <a:buFont typeface="Wingdings" panose="05000000000000000000" pitchFamily="2" charset="2"/>
              <a:buChar char="§"/>
            </a:pPr>
            <a:r>
              <a:rPr lang="en-US" sz="1800" dirty="0">
                <a:latin typeface="+mj-lt"/>
              </a:rPr>
              <a:t>inflammation </a:t>
            </a:r>
          </a:p>
          <a:p>
            <a:pPr lvl="1">
              <a:buFont typeface="Wingdings" panose="05000000000000000000" pitchFamily="2" charset="2"/>
              <a:buChar char="§"/>
            </a:pPr>
            <a:r>
              <a:rPr lang="en-US" sz="1800" dirty="0">
                <a:latin typeface="+mj-lt"/>
              </a:rPr>
              <a:t>carbohydrate and protein metabolism</a:t>
            </a:r>
          </a:p>
          <a:p>
            <a:pPr lvl="1">
              <a:buFont typeface="Wingdings" panose="05000000000000000000" pitchFamily="2" charset="2"/>
              <a:buChar char="§"/>
            </a:pPr>
            <a:r>
              <a:rPr lang="en-US" sz="1800" dirty="0">
                <a:latin typeface="+mj-lt"/>
              </a:rPr>
              <a:t>water and electrolyte balance</a:t>
            </a:r>
          </a:p>
          <a:p>
            <a:pPr marL="457200" lvl="1" indent="0">
              <a:buNone/>
            </a:pPr>
            <a:r>
              <a:rPr lang="en-US" sz="1800" dirty="0">
                <a:latin typeface="+mj-lt"/>
              </a:rPr>
              <a:t> </a:t>
            </a:r>
            <a:endParaRPr lang="sr-Cyrl-CS" sz="1800" dirty="0">
              <a:latin typeface="+mj-lt"/>
            </a:endParaRPr>
          </a:p>
          <a:p>
            <a:pPr marL="344488" indent="-344488"/>
            <a:r>
              <a:rPr lang="en-US" sz="2100" dirty="0">
                <a:latin typeface="+mj-lt"/>
              </a:rPr>
              <a:t>There are two groups of corticosteroids:</a:t>
            </a:r>
            <a:endParaRPr lang="sr-Cyrl-CS" sz="2100" dirty="0">
              <a:latin typeface="+mj-lt"/>
            </a:endParaRPr>
          </a:p>
          <a:p>
            <a:pPr marL="344488" indent="285750">
              <a:buFont typeface="+mj-lt"/>
              <a:buAutoNum type="arabicPeriod"/>
            </a:pPr>
            <a:r>
              <a:rPr lang="en-US" sz="2100" b="1" dirty="0">
                <a:solidFill>
                  <a:srgbClr val="C00000"/>
                </a:solidFill>
                <a:latin typeface="+mj-lt"/>
              </a:rPr>
              <a:t>glucocorticoids (cortisol)</a:t>
            </a:r>
          </a:p>
          <a:p>
            <a:pPr marL="344488" indent="0">
              <a:buNone/>
            </a:pPr>
            <a:r>
              <a:rPr lang="en-US" sz="2100" b="1" dirty="0">
                <a:solidFill>
                  <a:srgbClr val="C00000"/>
                </a:solidFill>
                <a:latin typeface="+mj-lt"/>
              </a:rPr>
              <a:t>   </a:t>
            </a:r>
            <a:r>
              <a:rPr lang="sr-Cyrl-CS" sz="2100" dirty="0">
                <a:latin typeface="+mj-lt"/>
              </a:rPr>
              <a:t>- </a:t>
            </a:r>
            <a:r>
              <a:rPr lang="en-US" sz="2100" dirty="0">
                <a:latin typeface="+mj-lt"/>
              </a:rPr>
              <a:t>have an anti-inflammatory effect </a:t>
            </a:r>
          </a:p>
          <a:p>
            <a:pPr marL="344488" indent="0">
              <a:buNone/>
            </a:pPr>
            <a:r>
              <a:rPr lang="en-US" sz="2100" dirty="0">
                <a:latin typeface="+mj-lt"/>
              </a:rPr>
              <a:t>   </a:t>
            </a:r>
            <a:r>
              <a:rPr lang="sr-Cyrl-CS" sz="2100" dirty="0">
                <a:latin typeface="+mj-lt"/>
              </a:rPr>
              <a:t>- </a:t>
            </a:r>
            <a:r>
              <a:rPr lang="en-US" sz="2100" dirty="0">
                <a:latin typeface="+mj-lt"/>
              </a:rPr>
              <a:t>control the metabolism of carbohydrates, fats and proteins</a:t>
            </a:r>
            <a:endParaRPr lang="sr-Cyrl-CS" sz="2100" dirty="0">
              <a:latin typeface="+mj-lt"/>
            </a:endParaRPr>
          </a:p>
          <a:p>
            <a:pPr marL="344488" indent="285750">
              <a:buFont typeface="+mj-lt"/>
              <a:buAutoNum type="arabicPeriod" startAt="2"/>
            </a:pPr>
            <a:r>
              <a:rPr lang="en-US" sz="2100" b="1" dirty="0">
                <a:solidFill>
                  <a:srgbClr val="C00000"/>
                </a:solidFill>
                <a:latin typeface="+mj-lt"/>
              </a:rPr>
              <a:t>mineralocorticoids (aldosterone) </a:t>
            </a:r>
          </a:p>
          <a:p>
            <a:pPr marL="344488" indent="0">
              <a:buNone/>
            </a:pPr>
            <a:r>
              <a:rPr lang="en-US" sz="2100" dirty="0">
                <a:latin typeface="+mj-lt"/>
              </a:rPr>
              <a:t>   </a:t>
            </a:r>
            <a:r>
              <a:rPr lang="sr-Cyrl-CS" sz="2100" dirty="0">
                <a:latin typeface="+mj-lt"/>
              </a:rPr>
              <a:t>- </a:t>
            </a:r>
            <a:r>
              <a:rPr lang="en-US" sz="2100" dirty="0">
                <a:latin typeface="+mj-lt"/>
              </a:rPr>
              <a:t>control water and electrolyte levels</a:t>
            </a:r>
            <a:endParaRPr lang="sr-Cyrl-CS" sz="2100" dirty="0">
              <a:latin typeface="+mj-l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514600"/>
            <a:ext cx="8686800" cy="1905000"/>
          </a:xfrm>
        </p:spPr>
        <p:txBody>
          <a:bodyPr/>
          <a:lstStyle/>
          <a:p>
            <a:pPr algn="ctr">
              <a:buNone/>
            </a:pPr>
            <a:r>
              <a:rPr lang="en-US" b="1" dirty="0">
                <a:solidFill>
                  <a:srgbClr val="C00000"/>
                </a:solidFill>
                <a:latin typeface="+mj-lt"/>
              </a:rPr>
              <a:t>Corticosteroids are powerful anti-inflammatory drugs that alter the transcription of many genes.</a:t>
            </a:r>
            <a:endParaRPr lang="en-US" dirty="0">
              <a:solidFill>
                <a:srgbClr val="C00000"/>
              </a:solidFill>
              <a:latin typeface="+mj-l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133600"/>
            <a:ext cx="8686800" cy="3352800"/>
          </a:xfrm>
        </p:spPr>
        <p:txBody>
          <a:bodyPr/>
          <a:lstStyle/>
          <a:p>
            <a:pPr algn="ctr">
              <a:buNone/>
            </a:pPr>
            <a:r>
              <a:rPr lang="ru-RU" dirty="0">
                <a:latin typeface="+mj-lt"/>
              </a:rPr>
              <a:t>     </a:t>
            </a:r>
            <a:r>
              <a:rPr lang="en-US" dirty="0">
                <a:latin typeface="+mj-lt"/>
              </a:rPr>
              <a:t>The two most commonly used corticosteroids are </a:t>
            </a:r>
            <a:r>
              <a:rPr lang="en-US" b="1" dirty="0">
                <a:latin typeface="+mj-lt"/>
              </a:rPr>
              <a:t>cortisone </a:t>
            </a:r>
            <a:r>
              <a:rPr lang="en-US" dirty="0">
                <a:latin typeface="+mj-lt"/>
              </a:rPr>
              <a:t>and </a:t>
            </a:r>
            <a:r>
              <a:rPr lang="en-US" b="1" dirty="0">
                <a:latin typeface="+mj-lt"/>
              </a:rPr>
              <a:t>prednisone,</a:t>
            </a:r>
            <a:r>
              <a:rPr lang="en-US" dirty="0">
                <a:latin typeface="+mj-lt"/>
              </a:rPr>
              <a:t> which are inactive until they are converted </a:t>
            </a:r>
            <a:r>
              <a:rPr lang="en-US" i="1" dirty="0">
                <a:latin typeface="+mj-lt"/>
              </a:rPr>
              <a:t>in vivo </a:t>
            </a:r>
            <a:r>
              <a:rPr lang="en-US" dirty="0">
                <a:latin typeface="+mj-lt"/>
              </a:rPr>
              <a:t>to the </a:t>
            </a:r>
            <a:r>
              <a:rPr lang="en-US" b="1" dirty="0">
                <a:latin typeface="+mj-lt"/>
              </a:rPr>
              <a:t>active metabolites </a:t>
            </a:r>
            <a:r>
              <a:rPr lang="en-US" b="1" dirty="0">
                <a:solidFill>
                  <a:srgbClr val="0000FF"/>
                </a:solidFill>
                <a:latin typeface="+mj-lt"/>
              </a:rPr>
              <a:t>cortisol </a:t>
            </a:r>
            <a:r>
              <a:rPr lang="en-US" dirty="0">
                <a:latin typeface="+mj-lt"/>
              </a:rPr>
              <a:t>and </a:t>
            </a:r>
            <a:r>
              <a:rPr lang="en-US" b="1" dirty="0">
                <a:solidFill>
                  <a:srgbClr val="0000FF"/>
                </a:solidFill>
                <a:latin typeface="+mj-lt"/>
              </a:rPr>
              <a:t>prednisolone</a:t>
            </a:r>
            <a:r>
              <a:rPr lang="en-US" dirty="0">
                <a:latin typeface="+mj-lt"/>
              </a:rPr>
              <a:t>, respectively.</a:t>
            </a:r>
            <a:endParaRPr lang="ru-RU" dirty="0">
              <a:latin typeface="+mj-l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990600"/>
          </a:xfrm>
        </p:spPr>
        <p:txBody>
          <a:bodyPr>
            <a:noAutofit/>
          </a:bodyPr>
          <a:lstStyle/>
          <a:p>
            <a:pPr algn="ctr"/>
            <a:r>
              <a:rPr lang="en-US" sz="2800" b="1" cap="none" dirty="0"/>
              <a:t>Corticosteroids </a:t>
            </a:r>
            <a:r>
              <a:rPr lang="sr-Cyrl-RS" sz="2800" b="1" cap="none" dirty="0"/>
              <a:t>-</a:t>
            </a:r>
            <a:r>
              <a:rPr lang="en-US" sz="2800" b="1" cap="none" dirty="0"/>
              <a:t>mechanisms of action</a:t>
            </a:r>
            <a:br>
              <a:rPr lang="sr-Cyrl-RS" sz="2800" b="1" dirty="0">
                <a:solidFill>
                  <a:srgbClr val="C00000"/>
                </a:solidFill>
                <a:effectLst>
                  <a:outerShdw blurRad="38100" dist="38100" dir="2700000" algn="tl">
                    <a:srgbClr val="000000">
                      <a:alpha val="43137"/>
                    </a:srgbClr>
                  </a:outerShdw>
                </a:effectLst>
              </a:rPr>
            </a:br>
            <a:r>
              <a:rPr lang="en-US" sz="2300" cap="none" dirty="0">
                <a:solidFill>
                  <a:srgbClr val="0066FF"/>
                </a:solidFill>
              </a:rPr>
              <a:t>Activation or repression of transcription of a targeted gene</a:t>
            </a:r>
            <a:endParaRPr lang="en-US" sz="2300" b="1" dirty="0">
              <a:solidFill>
                <a:srgbClr val="0066FF"/>
              </a:solidFill>
              <a:effectLst>
                <a:outerShdw blurRad="38100" dist="38100" dir="2700000" algn="tl">
                  <a:srgbClr val="000000">
                    <a:alpha val="43137"/>
                  </a:srgbClr>
                </a:outerShdw>
              </a:effectLst>
            </a:endParaRPr>
          </a:p>
        </p:txBody>
      </p:sp>
      <p:pic>
        <p:nvPicPr>
          <p:cNvPr id="3" name="Picture 1"/>
          <p:cNvPicPr>
            <a:picLocks noChangeAspect="1" noChangeArrowheads="1"/>
          </p:cNvPicPr>
          <p:nvPr/>
        </p:nvPicPr>
        <p:blipFill>
          <a:blip r:embed="rId2" cstate="print"/>
          <a:srcRect/>
          <a:stretch>
            <a:fillRect/>
          </a:stretch>
        </p:blipFill>
        <p:spPr bwMode="auto">
          <a:xfrm>
            <a:off x="190501" y="1295400"/>
            <a:ext cx="8762998" cy="2971800"/>
          </a:xfrm>
          <a:prstGeom prst="rect">
            <a:avLst/>
          </a:prstGeom>
          <a:noFill/>
          <a:ln w="9525">
            <a:noFill/>
            <a:miter lim="800000"/>
            <a:headEnd/>
            <a:tailEnd/>
          </a:ln>
        </p:spPr>
      </p:pic>
      <p:sp>
        <p:nvSpPr>
          <p:cNvPr id="6" name="Rectangle 5"/>
          <p:cNvSpPr/>
          <p:nvPr/>
        </p:nvSpPr>
        <p:spPr>
          <a:xfrm>
            <a:off x="190501" y="4419600"/>
            <a:ext cx="8762998" cy="2308324"/>
          </a:xfrm>
          <a:prstGeom prst="rect">
            <a:avLst/>
          </a:prstGeom>
        </p:spPr>
        <p:txBody>
          <a:bodyPr wrap="square">
            <a:spAutoFit/>
          </a:bodyPr>
          <a:lstStyle/>
          <a:p>
            <a:r>
              <a:rPr lang="en-US" sz="1600" dirty="0"/>
              <a:t>Being small, lipophilic substances, glucocorticoids readily pass the cell membrane by diffusion and enter the cytoplasm of the target cells, where most of their action is mediated by binding to the intra-cytoplasmic glucocorticoid receptors. The binding of the glucocorticoid to the glucocorticoid receptor results in the shedding of heat-shock proteins, which are otherwise bound to the glucocorticoid receptor, which results in the formation of the activated glucocorticoid receptor-glucocorticoid complex, which easily </a:t>
            </a:r>
            <a:r>
              <a:rPr lang="en-US" sz="1600" dirty="0" err="1"/>
              <a:t>translocates</a:t>
            </a:r>
            <a:r>
              <a:rPr lang="en-US" sz="1600" dirty="0"/>
              <a:t> to the nucleus. In the nucleus of the target cells, this complex reversibly binds to several specific DNA sites resulting in stimulation (transactivation) and suppression (</a:t>
            </a:r>
            <a:r>
              <a:rPr lang="en-US" sz="1600" dirty="0" err="1"/>
              <a:t>transrepression</a:t>
            </a:r>
            <a:r>
              <a:rPr lang="en-US" sz="1600" dirty="0"/>
              <a:t>) of a large variety of gene transcription.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990600"/>
          </a:xfrm>
        </p:spPr>
        <p:txBody>
          <a:bodyPr>
            <a:noAutofit/>
          </a:bodyPr>
          <a:lstStyle/>
          <a:p>
            <a:pPr algn="ctr"/>
            <a:r>
              <a:rPr lang="en-US" sz="2800" b="1" cap="none" dirty="0"/>
              <a:t>Corticosteroids </a:t>
            </a:r>
            <a:r>
              <a:rPr lang="sr-Cyrl-RS" sz="2800" b="1" cap="none" dirty="0"/>
              <a:t>-</a:t>
            </a:r>
            <a:r>
              <a:rPr lang="en-US" sz="2800" b="1" cap="none" dirty="0"/>
              <a:t>mechanisms of action</a:t>
            </a:r>
            <a:br>
              <a:rPr lang="sr-Cyrl-RS" sz="2800" b="1" dirty="0">
                <a:solidFill>
                  <a:srgbClr val="C00000"/>
                </a:solidFill>
                <a:effectLst>
                  <a:outerShdw blurRad="38100" dist="38100" dir="2700000" algn="tl">
                    <a:srgbClr val="000000">
                      <a:alpha val="43137"/>
                    </a:srgbClr>
                  </a:outerShdw>
                </a:effectLst>
              </a:rPr>
            </a:br>
            <a:r>
              <a:rPr lang="en-US" sz="2300" cap="none" dirty="0">
                <a:solidFill>
                  <a:srgbClr val="0066FF"/>
                </a:solidFill>
              </a:rPr>
              <a:t>Activation or repression of transcription of a targeted gene</a:t>
            </a:r>
            <a:endParaRPr lang="en-US" sz="2300" b="1" dirty="0">
              <a:solidFill>
                <a:srgbClr val="0066FF"/>
              </a:solidFill>
              <a:effectLst>
                <a:outerShdw blurRad="38100" dist="38100" dir="2700000" algn="tl">
                  <a:srgbClr val="000000">
                    <a:alpha val="43137"/>
                  </a:srgbClr>
                </a:outerShdw>
              </a:effectLst>
            </a:endParaRPr>
          </a:p>
        </p:txBody>
      </p:sp>
      <p:pic>
        <p:nvPicPr>
          <p:cNvPr id="3" name="Picture 1"/>
          <p:cNvPicPr>
            <a:picLocks noChangeAspect="1" noChangeArrowheads="1"/>
          </p:cNvPicPr>
          <p:nvPr/>
        </p:nvPicPr>
        <p:blipFill>
          <a:blip r:embed="rId2" cstate="print"/>
          <a:srcRect/>
          <a:stretch>
            <a:fillRect/>
          </a:stretch>
        </p:blipFill>
        <p:spPr bwMode="auto">
          <a:xfrm>
            <a:off x="169236" y="1773136"/>
            <a:ext cx="8762998" cy="2971800"/>
          </a:xfrm>
          <a:prstGeom prst="rect">
            <a:avLst/>
          </a:prstGeom>
          <a:noFill/>
          <a:ln w="9525">
            <a:noFill/>
            <a:miter lim="800000"/>
            <a:headEnd/>
            <a:tailEnd/>
          </a:ln>
        </p:spPr>
      </p:pic>
      <p:sp>
        <p:nvSpPr>
          <p:cNvPr id="6" name="Rectangle 5"/>
          <p:cNvSpPr/>
          <p:nvPr/>
        </p:nvSpPr>
        <p:spPr>
          <a:xfrm>
            <a:off x="190501" y="5265203"/>
            <a:ext cx="8762998" cy="1323439"/>
          </a:xfrm>
          <a:prstGeom prst="rect">
            <a:avLst/>
          </a:prstGeom>
        </p:spPr>
        <p:txBody>
          <a:bodyPr wrap="square">
            <a:spAutoFit/>
          </a:bodyPr>
          <a:lstStyle/>
          <a:p>
            <a:r>
              <a:rPr lang="en-US" sz="1600" dirty="0"/>
              <a:t>Repression of transcription factors NF-</a:t>
            </a:r>
            <a:r>
              <a:rPr lang="el-GR" sz="1600" dirty="0"/>
              <a:t>κ</a:t>
            </a:r>
            <a:r>
              <a:rPr lang="en-US" sz="1600" dirty="0"/>
              <a:t>B, AP-1, and interferon regulatory factor-3 (IRF3) results in suppression of synthesis of pro-inflammatory cytokines such as IL-1, IL-2, IL-6, IL-8, TNF, IFN-</a:t>
            </a:r>
            <a:r>
              <a:rPr lang="el-GR" sz="1600" dirty="0"/>
              <a:t>γ, </a:t>
            </a:r>
            <a:r>
              <a:rPr lang="en-US" sz="1600" dirty="0"/>
              <a:t>Cox-2, VEGF, and prostaglandins. Transactivation of transcription factors, including glucocorticoid response elements (GREs), leads to activation of the synthesis of anti-inflammatory cytokines such as IL-10, NF-</a:t>
            </a:r>
            <a:r>
              <a:rPr lang="el-GR" sz="1600" dirty="0"/>
              <a:t>κ</a:t>
            </a:r>
            <a:r>
              <a:rPr lang="en-US" sz="1600" dirty="0"/>
              <a:t>B inhibitor, and lipocortin-1.</a:t>
            </a:r>
          </a:p>
        </p:txBody>
      </p:sp>
    </p:spTree>
    <p:extLst>
      <p:ext uri="{BB962C8B-B14F-4D97-AF65-F5344CB8AC3E}">
        <p14:creationId xmlns:p14="http://schemas.microsoft.com/office/powerpoint/2010/main" val="24282938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noAutofit/>
          </a:bodyPr>
          <a:lstStyle/>
          <a:p>
            <a:r>
              <a:rPr lang="en-US" sz="2600" b="1" dirty="0">
                <a:solidFill>
                  <a:srgbClr val="0000FF"/>
                </a:solidFill>
              </a:rPr>
              <a:t>Immunosuppressive</a:t>
            </a:r>
            <a:r>
              <a:rPr lang="en-US" sz="2600" b="1" dirty="0">
                <a:solidFill>
                  <a:schemeClr val="tx2">
                    <a:lumMod val="50000"/>
                  </a:schemeClr>
                </a:solidFill>
              </a:rPr>
              <a:t> and </a:t>
            </a:r>
            <a:r>
              <a:rPr lang="en-US" sz="2600" b="1" dirty="0">
                <a:solidFill>
                  <a:srgbClr val="0000FF"/>
                </a:solidFill>
              </a:rPr>
              <a:t>anti-inflammatory effects </a:t>
            </a:r>
            <a:r>
              <a:rPr lang="en-US" sz="2600" b="1" dirty="0">
                <a:solidFill>
                  <a:schemeClr val="tx2">
                    <a:lumMod val="50000"/>
                  </a:schemeClr>
                </a:solidFill>
              </a:rPr>
              <a:t>of corticosteroids</a:t>
            </a:r>
            <a:endParaRPr lang="en-US" sz="2600" dirty="0">
              <a:solidFill>
                <a:srgbClr val="0000FF"/>
              </a:solidFill>
            </a:endParaRPr>
          </a:p>
        </p:txBody>
      </p:sp>
      <p:graphicFrame>
        <p:nvGraphicFramePr>
          <p:cNvPr id="3" name="Table 2">
            <a:extLst>
              <a:ext uri="{FF2B5EF4-FFF2-40B4-BE49-F238E27FC236}">
                <a16:creationId xmlns:a16="http://schemas.microsoft.com/office/drawing/2014/main" id="{9A301A36-4563-87CF-D3D9-14AADDBE985E}"/>
              </a:ext>
            </a:extLst>
          </p:cNvPr>
          <p:cNvGraphicFramePr>
            <a:graphicFrameLocks noGrp="1"/>
          </p:cNvGraphicFramePr>
          <p:nvPr>
            <p:extLst>
              <p:ext uri="{D42A27DB-BD31-4B8C-83A1-F6EECF244321}">
                <p14:modId xmlns:p14="http://schemas.microsoft.com/office/powerpoint/2010/main" val="3265806263"/>
              </p:ext>
            </p:extLst>
          </p:nvPr>
        </p:nvGraphicFramePr>
        <p:xfrm>
          <a:off x="381000" y="1981200"/>
          <a:ext cx="8382000" cy="4432846"/>
        </p:xfrm>
        <a:graphic>
          <a:graphicData uri="http://schemas.openxmlformats.org/drawingml/2006/table">
            <a:tbl>
              <a:tblPr firstRow="1" firstCol="1" bandRow="1">
                <a:tableStyleId>{5C22544A-7EE6-4342-B048-85BDC9FD1C3A}</a:tableStyleId>
              </a:tblPr>
              <a:tblGrid>
                <a:gridCol w="4191000">
                  <a:extLst>
                    <a:ext uri="{9D8B030D-6E8A-4147-A177-3AD203B41FA5}">
                      <a16:colId xmlns:a16="http://schemas.microsoft.com/office/drawing/2014/main" val="58859556"/>
                    </a:ext>
                  </a:extLst>
                </a:gridCol>
                <a:gridCol w="4191000">
                  <a:extLst>
                    <a:ext uri="{9D8B030D-6E8A-4147-A177-3AD203B41FA5}">
                      <a16:colId xmlns:a16="http://schemas.microsoft.com/office/drawing/2014/main" val="2281021233"/>
                    </a:ext>
                  </a:extLst>
                </a:gridCol>
              </a:tblGrid>
              <a:tr h="564013">
                <a:tc gridSpan="2">
                  <a:txBody>
                    <a:bodyPr/>
                    <a:lstStyle/>
                    <a:p>
                      <a:pPr marL="0" marR="0" algn="ctr">
                        <a:lnSpc>
                          <a:spcPct val="115000"/>
                        </a:lnSpc>
                        <a:spcBef>
                          <a:spcPts val="0"/>
                        </a:spcBef>
                        <a:spcAft>
                          <a:spcPts val="0"/>
                        </a:spcAft>
                      </a:pPr>
                      <a:r>
                        <a:rPr lang="en-US" sz="2500" dirty="0">
                          <a:effectLst/>
                        </a:rPr>
                        <a:t>Corticosteroid therapy</a:t>
                      </a:r>
                      <a:endParaRPr lang="en-US" sz="25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1535591121"/>
                  </a:ext>
                </a:extLst>
              </a:tr>
              <a:tr h="499517">
                <a:tc>
                  <a:txBody>
                    <a:bodyPr/>
                    <a:lstStyle/>
                    <a:p>
                      <a:pPr marL="0" marR="0" algn="ctr">
                        <a:lnSpc>
                          <a:spcPct val="115000"/>
                        </a:lnSpc>
                        <a:spcBef>
                          <a:spcPts val="0"/>
                        </a:spcBef>
                        <a:spcAft>
                          <a:spcPts val="0"/>
                        </a:spcAft>
                      </a:pPr>
                      <a:r>
                        <a:rPr lang="en-US" sz="1600" dirty="0">
                          <a:effectLst/>
                        </a:rPr>
                        <a:t>The effect of corticosteroids 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600" dirty="0">
                          <a:effectLst/>
                        </a:rPr>
                        <a:t>Physiological effect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1842021"/>
                  </a:ext>
                </a:extLst>
              </a:tr>
              <a:tr h="678079">
                <a:tc>
                  <a:txBody>
                    <a:bodyPr/>
                    <a:lstStyle/>
                    <a:p>
                      <a:pPr marL="457200" marR="0" algn="just">
                        <a:lnSpc>
                          <a:spcPct val="115000"/>
                        </a:lnSpc>
                        <a:spcBef>
                          <a:spcPts val="0"/>
                        </a:spcBef>
                        <a:spcAft>
                          <a:spcPts val="0"/>
                        </a:spcAft>
                      </a:pPr>
                      <a:r>
                        <a:rPr lang="en-US" sz="1600" dirty="0">
                          <a:effectLst/>
                        </a:rPr>
                        <a:t>IL-1, TNF-α, GM-CSF, IL-3, IL-4, IL-5, CXCL8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marR="0" algn="just">
                        <a:lnSpc>
                          <a:spcPct val="115000"/>
                        </a:lnSpc>
                        <a:spcBef>
                          <a:spcPts val="0"/>
                        </a:spcBef>
                        <a:spcAft>
                          <a:spcPts val="0"/>
                        </a:spcAft>
                      </a:pPr>
                      <a:r>
                        <a:rPr lang="en-US" sz="1600" dirty="0" err="1">
                          <a:effectLst/>
                        </a:rPr>
                        <a:t>Cytikine</a:t>
                      </a:r>
                      <a:r>
                        <a:rPr lang="en-US" sz="1600" dirty="0">
                          <a:effectLst/>
                        </a:rPr>
                        <a:t>-mediated inflammation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079938"/>
                  </a:ext>
                </a:extLst>
              </a:tr>
              <a:tr h="441346">
                <a:tc>
                  <a:txBody>
                    <a:bodyPr/>
                    <a:lstStyle/>
                    <a:p>
                      <a:pPr marL="457200" marR="0" algn="just">
                        <a:lnSpc>
                          <a:spcPct val="115000"/>
                        </a:lnSpc>
                        <a:spcBef>
                          <a:spcPts val="0"/>
                        </a:spcBef>
                        <a:spcAft>
                          <a:spcPts val="0"/>
                        </a:spcAft>
                      </a:pPr>
                      <a:r>
                        <a:rPr lang="en-US" sz="1600">
                          <a:effectLst/>
                        </a:rPr>
                        <a:t>INOS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marR="0" algn="just">
                        <a:lnSpc>
                          <a:spcPct val="115000"/>
                        </a:lnSpc>
                        <a:spcBef>
                          <a:spcPts val="0"/>
                        </a:spcBef>
                        <a:spcAft>
                          <a:spcPts val="0"/>
                        </a:spcAft>
                      </a:pPr>
                      <a:r>
                        <a:rPr lang="en-US" sz="1600" dirty="0">
                          <a:effectLst/>
                        </a:rPr>
                        <a:t>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3490978"/>
                  </a:ext>
                </a:extLst>
              </a:tr>
              <a:tr h="1027109">
                <a:tc>
                  <a:txBody>
                    <a:bodyPr/>
                    <a:lstStyle/>
                    <a:p>
                      <a:pPr marL="457200" marR="0" algn="just">
                        <a:lnSpc>
                          <a:spcPct val="115000"/>
                        </a:lnSpc>
                        <a:spcBef>
                          <a:spcPts val="0"/>
                        </a:spcBef>
                        <a:spcAft>
                          <a:spcPts val="0"/>
                        </a:spcAft>
                      </a:pPr>
                      <a:r>
                        <a:rPr lang="en-US" sz="1600">
                          <a:effectLst/>
                        </a:rPr>
                        <a:t>Phospholipase А2 (PLA2)</a:t>
                      </a:r>
                    </a:p>
                    <a:p>
                      <a:pPr marL="457200" marR="0" algn="just">
                        <a:lnSpc>
                          <a:spcPct val="115000"/>
                        </a:lnSpc>
                        <a:spcBef>
                          <a:spcPts val="0"/>
                        </a:spcBef>
                        <a:spcAft>
                          <a:spcPts val="0"/>
                        </a:spcAft>
                      </a:pPr>
                      <a:r>
                        <a:rPr lang="en-US" sz="1600">
                          <a:effectLst/>
                        </a:rPr>
                        <a:t>COX-2</a:t>
                      </a:r>
                    </a:p>
                    <a:p>
                      <a:pPr marL="457200" marR="0" algn="just">
                        <a:lnSpc>
                          <a:spcPct val="115000"/>
                        </a:lnSpc>
                        <a:spcBef>
                          <a:spcPts val="0"/>
                        </a:spcBef>
                        <a:spcAft>
                          <a:spcPts val="0"/>
                        </a:spcAft>
                      </a:pPr>
                      <a:r>
                        <a:rPr lang="en-US" sz="1600">
                          <a:effectLst/>
                        </a:rPr>
                        <a:t>Lipocortin-1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marR="0" algn="just">
                        <a:lnSpc>
                          <a:spcPct val="115000"/>
                        </a:lnSpc>
                        <a:spcBef>
                          <a:spcPts val="0"/>
                        </a:spcBef>
                        <a:spcAft>
                          <a:spcPts val="0"/>
                        </a:spcAft>
                      </a:pPr>
                      <a:r>
                        <a:rPr lang="en-US" sz="1600" dirty="0">
                          <a:effectLst/>
                        </a:rPr>
                        <a:t>Prostaglandins, leukotrienes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95897541"/>
                  </a:ext>
                </a:extLst>
              </a:tr>
              <a:tr h="678079">
                <a:tc>
                  <a:txBody>
                    <a:bodyPr/>
                    <a:lstStyle/>
                    <a:p>
                      <a:pPr marL="457200" marR="0" algn="just">
                        <a:lnSpc>
                          <a:spcPct val="115000"/>
                        </a:lnSpc>
                        <a:spcBef>
                          <a:spcPts val="0"/>
                        </a:spcBef>
                        <a:spcAft>
                          <a:spcPts val="0"/>
                        </a:spcAft>
                      </a:pPr>
                      <a:r>
                        <a:rPr lang="en-US" sz="1600" dirty="0">
                          <a:effectLst/>
                        </a:rPr>
                        <a:t>Adhesive molecules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600" dirty="0">
                          <a:effectLst/>
                        </a:rPr>
                        <a:t>Decreased migration of leukocytes from blood vessels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9317600"/>
                  </a:ext>
                </a:extLst>
              </a:tr>
              <a:tr h="455257">
                <a:tc>
                  <a:txBody>
                    <a:bodyPr/>
                    <a:lstStyle/>
                    <a:p>
                      <a:pPr marL="457200" marR="0" algn="just">
                        <a:lnSpc>
                          <a:spcPct val="115000"/>
                        </a:lnSpc>
                        <a:spcBef>
                          <a:spcPts val="0"/>
                        </a:spcBef>
                        <a:spcAft>
                          <a:spcPts val="0"/>
                        </a:spcAft>
                      </a:pPr>
                      <a:r>
                        <a:rPr lang="en-US" sz="1600" dirty="0">
                          <a:effectLst/>
                        </a:rPr>
                        <a:t>Endonucleases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US" sz="1600" dirty="0">
                          <a:effectLst/>
                        </a:rPr>
                        <a:t>Induction of lymphocyte and eosinophil apoptosis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6332996"/>
                  </a:ext>
                </a:extLst>
              </a:tr>
            </a:tbl>
          </a:graphicData>
        </a:graphic>
      </p:graphicFrame>
      <p:sp>
        <p:nvSpPr>
          <p:cNvPr id="16" name="AutoShape 2">
            <a:extLst>
              <a:ext uri="{FF2B5EF4-FFF2-40B4-BE49-F238E27FC236}">
                <a16:creationId xmlns:a16="http://schemas.microsoft.com/office/drawing/2014/main" id="{9D63672C-18E3-FC6E-8FA3-59969F299B67}"/>
              </a:ext>
            </a:extLst>
          </p:cNvPr>
          <p:cNvSpPr>
            <a:spLocks noChangeArrowheads="1"/>
          </p:cNvSpPr>
          <p:nvPr/>
        </p:nvSpPr>
        <p:spPr bwMode="auto">
          <a:xfrm>
            <a:off x="657447" y="3189767"/>
            <a:ext cx="228600" cy="228600"/>
          </a:xfrm>
          <a:prstGeom prst="downArrow">
            <a:avLst>
              <a:gd name="adj1" fmla="val 50000"/>
              <a:gd name="adj2" fmla="val 51724"/>
            </a:avLst>
          </a:prstGeom>
          <a:solidFill>
            <a:schemeClr val="bg1"/>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17" name="AutoShape 2">
            <a:extLst>
              <a:ext uri="{FF2B5EF4-FFF2-40B4-BE49-F238E27FC236}">
                <a16:creationId xmlns:a16="http://schemas.microsoft.com/office/drawing/2014/main" id="{6FE24DEC-0886-714D-199E-4363129AFB90}"/>
              </a:ext>
            </a:extLst>
          </p:cNvPr>
          <p:cNvSpPr>
            <a:spLocks noChangeArrowheads="1"/>
          </p:cNvSpPr>
          <p:nvPr/>
        </p:nvSpPr>
        <p:spPr bwMode="auto">
          <a:xfrm>
            <a:off x="650358" y="3771900"/>
            <a:ext cx="228600" cy="228600"/>
          </a:xfrm>
          <a:prstGeom prst="downArrow">
            <a:avLst>
              <a:gd name="adj1" fmla="val 50000"/>
              <a:gd name="adj2" fmla="val 51724"/>
            </a:avLst>
          </a:prstGeom>
          <a:solidFill>
            <a:schemeClr val="bg1"/>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18" name="AutoShape 2">
            <a:extLst>
              <a:ext uri="{FF2B5EF4-FFF2-40B4-BE49-F238E27FC236}">
                <a16:creationId xmlns:a16="http://schemas.microsoft.com/office/drawing/2014/main" id="{7D203E64-7BB7-9FD5-6A8E-C33CA9089CC5}"/>
              </a:ext>
            </a:extLst>
          </p:cNvPr>
          <p:cNvSpPr>
            <a:spLocks noChangeArrowheads="1"/>
          </p:cNvSpPr>
          <p:nvPr/>
        </p:nvSpPr>
        <p:spPr bwMode="auto">
          <a:xfrm>
            <a:off x="650358" y="4191000"/>
            <a:ext cx="228600" cy="228600"/>
          </a:xfrm>
          <a:prstGeom prst="downArrow">
            <a:avLst>
              <a:gd name="adj1" fmla="val 50000"/>
              <a:gd name="adj2" fmla="val 51724"/>
            </a:avLst>
          </a:prstGeom>
          <a:solidFill>
            <a:schemeClr val="bg1"/>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19" name="AutoShape 2">
            <a:extLst>
              <a:ext uri="{FF2B5EF4-FFF2-40B4-BE49-F238E27FC236}">
                <a16:creationId xmlns:a16="http://schemas.microsoft.com/office/drawing/2014/main" id="{5FCB09EB-DFB4-C58F-9437-EA59322EF858}"/>
              </a:ext>
            </a:extLst>
          </p:cNvPr>
          <p:cNvSpPr>
            <a:spLocks noChangeArrowheads="1"/>
          </p:cNvSpPr>
          <p:nvPr/>
        </p:nvSpPr>
        <p:spPr bwMode="auto">
          <a:xfrm>
            <a:off x="629094" y="4457700"/>
            <a:ext cx="228600" cy="228600"/>
          </a:xfrm>
          <a:prstGeom prst="downArrow">
            <a:avLst>
              <a:gd name="adj1" fmla="val 50000"/>
              <a:gd name="adj2" fmla="val 51724"/>
            </a:avLst>
          </a:prstGeom>
          <a:solidFill>
            <a:schemeClr val="bg1"/>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0" name="AutoShape 10">
            <a:extLst>
              <a:ext uri="{FF2B5EF4-FFF2-40B4-BE49-F238E27FC236}">
                <a16:creationId xmlns:a16="http://schemas.microsoft.com/office/drawing/2014/main" id="{A0B507F8-6D01-5AB8-24EF-AC6F0290825D}"/>
              </a:ext>
            </a:extLst>
          </p:cNvPr>
          <p:cNvSpPr>
            <a:spLocks noChangeArrowheads="1"/>
          </p:cNvSpPr>
          <p:nvPr/>
        </p:nvSpPr>
        <p:spPr bwMode="auto">
          <a:xfrm>
            <a:off x="609600" y="4757216"/>
            <a:ext cx="256953" cy="228599"/>
          </a:xfrm>
          <a:prstGeom prst="upArrow">
            <a:avLst>
              <a:gd name="adj1" fmla="val 50000"/>
              <a:gd name="adj2" fmla="val 35776"/>
            </a:avLst>
          </a:prstGeom>
          <a:solidFill>
            <a:schemeClr val="bg1"/>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1" name="AutoShape 10">
            <a:extLst>
              <a:ext uri="{FF2B5EF4-FFF2-40B4-BE49-F238E27FC236}">
                <a16:creationId xmlns:a16="http://schemas.microsoft.com/office/drawing/2014/main" id="{DCA5F783-F9C9-3334-2F6E-B937B43F7FC2}"/>
              </a:ext>
            </a:extLst>
          </p:cNvPr>
          <p:cNvSpPr>
            <a:spLocks noChangeArrowheads="1"/>
          </p:cNvSpPr>
          <p:nvPr/>
        </p:nvSpPr>
        <p:spPr bwMode="auto">
          <a:xfrm>
            <a:off x="609600" y="5894867"/>
            <a:ext cx="256953" cy="228598"/>
          </a:xfrm>
          <a:prstGeom prst="upArrow">
            <a:avLst>
              <a:gd name="adj1" fmla="val 50000"/>
              <a:gd name="adj2" fmla="val 35776"/>
            </a:avLst>
          </a:prstGeom>
          <a:solidFill>
            <a:schemeClr val="bg1"/>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2" name="AutoShape 2">
            <a:extLst>
              <a:ext uri="{FF2B5EF4-FFF2-40B4-BE49-F238E27FC236}">
                <a16:creationId xmlns:a16="http://schemas.microsoft.com/office/drawing/2014/main" id="{45011479-1099-D669-054C-58AFDFDB1B9D}"/>
              </a:ext>
            </a:extLst>
          </p:cNvPr>
          <p:cNvSpPr>
            <a:spLocks noChangeArrowheads="1"/>
          </p:cNvSpPr>
          <p:nvPr/>
        </p:nvSpPr>
        <p:spPr bwMode="auto">
          <a:xfrm>
            <a:off x="629094" y="5257800"/>
            <a:ext cx="228600" cy="228599"/>
          </a:xfrm>
          <a:prstGeom prst="downArrow">
            <a:avLst>
              <a:gd name="adj1" fmla="val 50000"/>
              <a:gd name="adj2" fmla="val 51724"/>
            </a:avLst>
          </a:prstGeom>
          <a:solidFill>
            <a:schemeClr val="bg1"/>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3" name="AutoShape 2">
            <a:extLst>
              <a:ext uri="{FF2B5EF4-FFF2-40B4-BE49-F238E27FC236}">
                <a16:creationId xmlns:a16="http://schemas.microsoft.com/office/drawing/2014/main" id="{5287737C-8013-2CFE-B2D5-4B7466058C47}"/>
              </a:ext>
            </a:extLst>
          </p:cNvPr>
          <p:cNvSpPr>
            <a:spLocks noChangeArrowheads="1"/>
          </p:cNvSpPr>
          <p:nvPr/>
        </p:nvSpPr>
        <p:spPr bwMode="auto">
          <a:xfrm>
            <a:off x="4800600" y="3075467"/>
            <a:ext cx="228600" cy="228600"/>
          </a:xfrm>
          <a:prstGeom prst="downArrow">
            <a:avLst>
              <a:gd name="adj1" fmla="val 50000"/>
              <a:gd name="adj2" fmla="val 51724"/>
            </a:avLst>
          </a:prstGeom>
          <a:solidFill>
            <a:srgbClr val="FF3399"/>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4" name="AutoShape 2">
            <a:extLst>
              <a:ext uri="{FF2B5EF4-FFF2-40B4-BE49-F238E27FC236}">
                <a16:creationId xmlns:a16="http://schemas.microsoft.com/office/drawing/2014/main" id="{C5079B8F-2F7B-F646-6F1D-34D8A2B9E8E9}"/>
              </a:ext>
            </a:extLst>
          </p:cNvPr>
          <p:cNvSpPr>
            <a:spLocks noChangeArrowheads="1"/>
          </p:cNvSpPr>
          <p:nvPr/>
        </p:nvSpPr>
        <p:spPr bwMode="auto">
          <a:xfrm>
            <a:off x="4800600" y="3771900"/>
            <a:ext cx="228600" cy="228600"/>
          </a:xfrm>
          <a:prstGeom prst="downArrow">
            <a:avLst>
              <a:gd name="adj1" fmla="val 50000"/>
              <a:gd name="adj2" fmla="val 51724"/>
            </a:avLst>
          </a:prstGeom>
          <a:solidFill>
            <a:srgbClr val="FF3399"/>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25" name="AutoShape 2">
            <a:extLst>
              <a:ext uri="{FF2B5EF4-FFF2-40B4-BE49-F238E27FC236}">
                <a16:creationId xmlns:a16="http://schemas.microsoft.com/office/drawing/2014/main" id="{09DED1DE-048B-93F9-FB14-4DD10CF6D1FF}"/>
              </a:ext>
            </a:extLst>
          </p:cNvPr>
          <p:cNvSpPr>
            <a:spLocks noChangeArrowheads="1"/>
          </p:cNvSpPr>
          <p:nvPr/>
        </p:nvSpPr>
        <p:spPr bwMode="auto">
          <a:xfrm>
            <a:off x="4800600" y="4239733"/>
            <a:ext cx="228600" cy="228600"/>
          </a:xfrm>
          <a:prstGeom prst="downArrow">
            <a:avLst>
              <a:gd name="adj1" fmla="val 50000"/>
              <a:gd name="adj2" fmla="val 51724"/>
            </a:avLst>
          </a:prstGeom>
          <a:solidFill>
            <a:srgbClr val="FF3399"/>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09600" y="0"/>
            <a:ext cx="7086600" cy="68580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90600"/>
          </a:xfrm>
        </p:spPr>
        <p:txBody>
          <a:bodyPr>
            <a:noAutofit/>
          </a:bodyPr>
          <a:lstStyle/>
          <a:p>
            <a:r>
              <a:rPr lang="en-US" sz="2600" b="1" dirty="0">
                <a:solidFill>
                  <a:srgbClr val="FF0000"/>
                </a:solidFill>
              </a:rPr>
              <a:t>Immunosuppressive</a:t>
            </a:r>
            <a:r>
              <a:rPr lang="en-US" sz="2600" b="1" dirty="0">
                <a:solidFill>
                  <a:schemeClr val="tx2">
                    <a:lumMod val="50000"/>
                  </a:schemeClr>
                </a:solidFill>
              </a:rPr>
              <a:t> and </a:t>
            </a:r>
            <a:r>
              <a:rPr lang="en-US" sz="2600" b="1" dirty="0">
                <a:solidFill>
                  <a:srgbClr val="FF0000"/>
                </a:solidFill>
              </a:rPr>
              <a:t>anti-inflammatory effects </a:t>
            </a:r>
            <a:r>
              <a:rPr lang="en-US" sz="2600" b="1" dirty="0">
                <a:solidFill>
                  <a:schemeClr val="tx2">
                    <a:lumMod val="50000"/>
                  </a:schemeClr>
                </a:solidFill>
              </a:rPr>
              <a:t>of corticosteroids</a:t>
            </a:r>
            <a:endParaRPr lang="en-US" sz="2600" dirty="0"/>
          </a:p>
        </p:txBody>
      </p:sp>
      <p:pic>
        <p:nvPicPr>
          <p:cNvPr id="47113" name="Picture 9" descr="http://img.medscape.com/fullsize/migrated/437/182/437182.fig1.gif"/>
          <p:cNvPicPr>
            <a:picLocks noChangeAspect="1" noChangeArrowheads="1"/>
          </p:cNvPicPr>
          <p:nvPr/>
        </p:nvPicPr>
        <p:blipFill>
          <a:blip r:embed="rId2" cstate="print"/>
          <a:srcRect/>
          <a:stretch>
            <a:fillRect/>
          </a:stretch>
        </p:blipFill>
        <p:spPr bwMode="auto">
          <a:xfrm>
            <a:off x="1600200" y="1314449"/>
            <a:ext cx="5897393" cy="554355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438400"/>
            <a:ext cx="8458200" cy="1470025"/>
          </a:xfrm>
          <a:ln>
            <a:solidFill>
              <a:schemeClr val="accent3"/>
            </a:solidFill>
          </a:ln>
        </p:spPr>
        <p:txBody>
          <a:bodyPr>
            <a:normAutofit/>
          </a:bodyPr>
          <a:lstStyle/>
          <a:p>
            <a:r>
              <a:rPr lang="en-US" sz="4400" b="1" dirty="0">
                <a:solidFill>
                  <a:schemeClr val="tx2">
                    <a:lumMod val="50000"/>
                  </a:schemeClr>
                </a:solidFill>
              </a:rPr>
              <a:t>Intravenous </a:t>
            </a:r>
            <a:r>
              <a:rPr lang="en-US" sz="4400" b="1" dirty="0" err="1">
                <a:solidFill>
                  <a:schemeClr val="tx2">
                    <a:lumMod val="50000"/>
                  </a:schemeClr>
                </a:solidFill>
              </a:rPr>
              <a:t>Immunoglobulines</a:t>
            </a:r>
            <a:br>
              <a:rPr lang="sr-Cyrl-CS" b="1" dirty="0">
                <a:solidFill>
                  <a:schemeClr val="tx2">
                    <a:lumMod val="50000"/>
                  </a:schemeClr>
                </a:solidFill>
              </a:rPr>
            </a:br>
            <a:r>
              <a:rPr lang="sr-Cyrl-CS" sz="3300" b="1" dirty="0">
                <a:solidFill>
                  <a:schemeClr val="tx2">
                    <a:lumMod val="50000"/>
                  </a:schemeClr>
                </a:solidFill>
              </a:rPr>
              <a:t>(</a:t>
            </a:r>
            <a:r>
              <a:rPr lang="en-US" sz="3300" b="1" dirty="0">
                <a:solidFill>
                  <a:schemeClr val="tx2">
                    <a:lumMod val="50000"/>
                  </a:schemeClr>
                </a:solidFill>
              </a:rPr>
              <a:t>IVIGs)</a:t>
            </a:r>
            <a:endParaRPr lang="en-US" sz="3300" dirty="0"/>
          </a:p>
        </p:txBody>
      </p:sp>
      <p:pic>
        <p:nvPicPr>
          <p:cNvPr id="3" name="Picture 2" descr="Резултат слика за b cell antibody"/>
          <p:cNvPicPr>
            <a:picLocks noChangeAspect="1" noChangeArrowheads="1"/>
          </p:cNvPicPr>
          <p:nvPr/>
        </p:nvPicPr>
        <p:blipFill>
          <a:blip r:embed="rId2" cstate="print"/>
          <a:srcRect/>
          <a:stretch>
            <a:fillRect/>
          </a:stretch>
        </p:blipFill>
        <p:spPr bwMode="auto">
          <a:xfrm>
            <a:off x="2362200" y="4191000"/>
            <a:ext cx="4609356" cy="2425517"/>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52400" y="76200"/>
            <a:ext cx="8839199" cy="990600"/>
          </a:xfrm>
        </p:spPr>
        <p:txBody>
          <a:bodyPr>
            <a:noAutofit/>
          </a:bodyPr>
          <a:lstStyle/>
          <a:p>
            <a:r>
              <a:rPr lang="en-US" sz="3200" b="1" dirty="0">
                <a:solidFill>
                  <a:schemeClr val="tx2">
                    <a:lumMod val="50000"/>
                  </a:schemeClr>
                </a:solidFill>
                <a:cs typeface="Arial" charset="0"/>
              </a:rPr>
              <a:t>Corticosteroids</a:t>
            </a:r>
            <a:br>
              <a:rPr lang="sr-Cyrl-RS" sz="3200" b="1" dirty="0">
                <a:solidFill>
                  <a:schemeClr val="tx2">
                    <a:lumMod val="50000"/>
                  </a:schemeClr>
                </a:solidFill>
                <a:cs typeface="Arial" charset="0"/>
              </a:rPr>
            </a:br>
            <a:r>
              <a:rPr lang="sr-Cyrl-RS" sz="3200" b="1" dirty="0">
                <a:solidFill>
                  <a:srgbClr val="C00000"/>
                </a:solidFill>
                <a:cs typeface="Arial" charset="0"/>
              </a:rPr>
              <a:t>-</a:t>
            </a:r>
            <a:r>
              <a:rPr lang="en-US" sz="3200" b="1" dirty="0">
                <a:solidFill>
                  <a:srgbClr val="C00000"/>
                </a:solidFill>
                <a:cs typeface="Arial" charset="0"/>
              </a:rPr>
              <a:t>Adverse effects </a:t>
            </a:r>
            <a:r>
              <a:rPr lang="sr-Cyrl-RS" sz="3200" b="1" dirty="0">
                <a:solidFill>
                  <a:srgbClr val="C00000"/>
                </a:solidFill>
                <a:cs typeface="Arial" charset="0"/>
              </a:rPr>
              <a:t>-</a:t>
            </a:r>
            <a:r>
              <a:rPr lang="en-US" sz="3200" b="1" dirty="0">
                <a:solidFill>
                  <a:srgbClr val="C00000"/>
                </a:solidFill>
                <a:cs typeface="Arial" charset="0"/>
              </a:rPr>
              <a:t> </a:t>
            </a:r>
          </a:p>
        </p:txBody>
      </p:sp>
      <p:sp>
        <p:nvSpPr>
          <p:cNvPr id="19459" name="Content Placeholder 2"/>
          <p:cNvSpPr>
            <a:spLocks noGrp="1"/>
          </p:cNvSpPr>
          <p:nvPr>
            <p:ph idx="1"/>
          </p:nvPr>
        </p:nvSpPr>
        <p:spPr>
          <a:xfrm>
            <a:off x="76200" y="1371600"/>
            <a:ext cx="8915400" cy="5562600"/>
          </a:xfrm>
        </p:spPr>
        <p:txBody>
          <a:bodyPr>
            <a:normAutofit fontScale="92500" lnSpcReduction="10000"/>
          </a:bodyPr>
          <a:lstStyle/>
          <a:p>
            <a:pPr algn="ctr">
              <a:buClr>
                <a:srgbClr val="0000CC"/>
              </a:buClr>
              <a:buNone/>
            </a:pPr>
            <a:r>
              <a:rPr lang="en-US" sz="2400" dirty="0">
                <a:latin typeface="+mj-lt"/>
                <a:cs typeface="Arial" charset="0"/>
              </a:rPr>
              <a:t>The two main forms of side effects of corticosteroids occur </a:t>
            </a:r>
            <a:r>
              <a:rPr lang="en-US" sz="2400" b="1" dirty="0">
                <a:latin typeface="+mj-lt"/>
                <a:cs typeface="Arial" charset="0"/>
              </a:rPr>
              <a:t>due to long-term use of high doses </a:t>
            </a:r>
            <a:r>
              <a:rPr lang="en-US" sz="2400" dirty="0">
                <a:latin typeface="+mj-lt"/>
                <a:cs typeface="Arial" charset="0"/>
              </a:rPr>
              <a:t>or </a:t>
            </a:r>
            <a:r>
              <a:rPr lang="en-US" sz="2400" b="1" dirty="0">
                <a:latin typeface="+mj-lt"/>
                <a:cs typeface="Arial" charset="0"/>
              </a:rPr>
              <a:t>due to sudden discontinuation of therapy</a:t>
            </a:r>
            <a:r>
              <a:rPr lang="en-US" sz="2400" dirty="0">
                <a:latin typeface="+mj-lt"/>
                <a:cs typeface="Arial" charset="0"/>
              </a:rPr>
              <a:t>. </a:t>
            </a:r>
          </a:p>
          <a:p>
            <a:pPr algn="ctr">
              <a:buClr>
                <a:srgbClr val="0000CC"/>
              </a:buClr>
              <a:buNone/>
            </a:pPr>
            <a:r>
              <a:rPr lang="en-US" sz="2400" b="1" dirty="0">
                <a:solidFill>
                  <a:srgbClr val="0000FF"/>
                </a:solidFill>
                <a:latin typeface="+mj-lt"/>
                <a:cs typeface="Arial" charset="0"/>
              </a:rPr>
              <a:t>                                        </a:t>
            </a:r>
          </a:p>
          <a:p>
            <a:pPr algn="ctr">
              <a:buClr>
                <a:srgbClr val="0000CC"/>
              </a:buClr>
              <a:buNone/>
            </a:pPr>
            <a:r>
              <a:rPr lang="en-US" sz="2400" b="1" dirty="0">
                <a:solidFill>
                  <a:srgbClr val="0000FF"/>
                </a:solidFill>
                <a:latin typeface="+mj-lt"/>
                <a:cs typeface="Arial" charset="0"/>
              </a:rPr>
              <a:t>                                        The most common side effect</a:t>
            </a:r>
            <a:r>
              <a:rPr lang="sr-Cyrl-RS" sz="2400" b="1" dirty="0">
                <a:solidFill>
                  <a:srgbClr val="0000FF"/>
                </a:solidFill>
                <a:latin typeface="+mj-lt"/>
                <a:cs typeface="Arial" charset="0"/>
              </a:rPr>
              <a:t>:</a:t>
            </a:r>
          </a:p>
          <a:p>
            <a:pPr marL="1544638" indent="-165100" algn="r">
              <a:buClr>
                <a:srgbClr val="0000CC"/>
              </a:buClr>
              <a:buNone/>
            </a:pPr>
            <a:r>
              <a:rPr lang="en-US" sz="2400" dirty="0">
                <a:latin typeface="+mj-lt"/>
                <a:cs typeface="Arial" charset="0"/>
              </a:rPr>
              <a:t>-</a:t>
            </a:r>
            <a:r>
              <a:rPr lang="en-US" sz="2400" b="1" dirty="0">
                <a:latin typeface="+mj-lt"/>
                <a:cs typeface="Arial" charset="0"/>
              </a:rPr>
              <a:t>increased susceptibility to infections</a:t>
            </a:r>
          </a:p>
          <a:p>
            <a:pPr marL="1544638" indent="-165100" algn="r">
              <a:buClr>
                <a:srgbClr val="0000CC"/>
              </a:buClr>
              <a:buNone/>
            </a:pPr>
            <a:r>
              <a:rPr lang="en-US" sz="2400" b="1" dirty="0">
                <a:latin typeface="+mj-lt"/>
                <a:cs typeface="Arial" charset="0"/>
              </a:rPr>
              <a:t>- osteoporosis</a:t>
            </a:r>
          </a:p>
          <a:p>
            <a:pPr marL="1544638" indent="-165100" algn="r">
              <a:buClr>
                <a:srgbClr val="0000CC"/>
              </a:buClr>
              <a:buNone/>
            </a:pPr>
            <a:r>
              <a:rPr lang="en-US" sz="2400" b="1" dirty="0">
                <a:latin typeface="+mj-lt"/>
                <a:cs typeface="Arial" charset="0"/>
              </a:rPr>
              <a:t>-</a:t>
            </a:r>
            <a:r>
              <a:rPr lang="sr-Cyrl-RS" sz="2400" b="1" dirty="0">
                <a:latin typeface="+mj-lt"/>
                <a:cs typeface="Arial" charset="0"/>
              </a:rPr>
              <a:t> </a:t>
            </a:r>
            <a:r>
              <a:rPr lang="en-US" sz="2400" b="1" dirty="0">
                <a:latin typeface="+mj-lt"/>
                <a:cs typeface="Arial" charset="0"/>
              </a:rPr>
              <a:t>increased appetite </a:t>
            </a:r>
          </a:p>
          <a:p>
            <a:pPr indent="1036638" algn="r">
              <a:buClr>
                <a:srgbClr val="0000CC"/>
              </a:buClr>
              <a:buNone/>
            </a:pPr>
            <a:r>
              <a:rPr lang="en-US" sz="2400" b="1" dirty="0">
                <a:latin typeface="+mj-lt"/>
                <a:cs typeface="Arial" charset="0"/>
              </a:rPr>
              <a:t>- centripetal obesity</a:t>
            </a:r>
          </a:p>
          <a:p>
            <a:pPr indent="1036638" algn="r">
              <a:buClr>
                <a:srgbClr val="0000CC"/>
              </a:buClr>
              <a:buNone/>
            </a:pPr>
            <a:r>
              <a:rPr lang="en-US" sz="2400" b="1" dirty="0">
                <a:latin typeface="+mj-lt"/>
                <a:cs typeface="Arial" charset="0"/>
              </a:rPr>
              <a:t>-</a:t>
            </a:r>
            <a:r>
              <a:rPr lang="sr-Cyrl-RS" sz="2400" b="1" dirty="0">
                <a:latin typeface="+mj-lt"/>
                <a:cs typeface="Arial" charset="0"/>
              </a:rPr>
              <a:t> </a:t>
            </a:r>
            <a:r>
              <a:rPr lang="en-US" sz="2400" b="1" dirty="0">
                <a:latin typeface="+mj-lt"/>
                <a:cs typeface="Arial" charset="0"/>
              </a:rPr>
              <a:t>impaired wound healing</a:t>
            </a:r>
          </a:p>
          <a:p>
            <a:pPr indent="1036638" algn="r">
              <a:buClr>
                <a:srgbClr val="0000CC"/>
              </a:buClr>
              <a:buNone/>
            </a:pPr>
            <a:r>
              <a:rPr lang="en-US" sz="2400" b="1" dirty="0">
                <a:latin typeface="+mj-lt"/>
                <a:cs typeface="Arial" charset="0"/>
              </a:rPr>
              <a:t>- growth disorders in children</a:t>
            </a:r>
            <a:endParaRPr lang="sr-Cyrl-RS" sz="2400" b="1" dirty="0">
              <a:latin typeface="+mj-lt"/>
              <a:cs typeface="Arial" charset="0"/>
            </a:endParaRPr>
          </a:p>
          <a:p>
            <a:pPr indent="1036638" algn="r">
              <a:buClr>
                <a:srgbClr val="0000CC"/>
              </a:buClr>
              <a:buNone/>
            </a:pPr>
            <a:endParaRPr lang="en-US" sz="2400" b="1" dirty="0">
              <a:solidFill>
                <a:srgbClr val="0000FF"/>
              </a:solidFill>
              <a:latin typeface="+mj-lt"/>
              <a:cs typeface="Arial" charset="0"/>
            </a:endParaRPr>
          </a:p>
          <a:p>
            <a:pPr indent="1036638" algn="r">
              <a:buClr>
                <a:srgbClr val="0000CC"/>
              </a:buClr>
              <a:buNone/>
            </a:pPr>
            <a:r>
              <a:rPr lang="en-US" sz="2400" b="1" dirty="0">
                <a:solidFill>
                  <a:srgbClr val="0000FF"/>
                </a:solidFill>
                <a:latin typeface="+mj-lt"/>
                <a:cs typeface="Arial" charset="0"/>
              </a:rPr>
              <a:t>Other common consequences </a:t>
            </a:r>
            <a:r>
              <a:rPr lang="en-US" sz="2400" b="1" dirty="0">
                <a:latin typeface="+mj-lt"/>
                <a:cs typeface="Arial" charset="0"/>
              </a:rPr>
              <a:t>are myopathy, avascular necrosis, hypertension, purpura, hyperlipidemia, euphoria or depression, diabetes, and cataracts.</a:t>
            </a:r>
            <a:r>
              <a:rPr lang="en-US" sz="2000" dirty="0">
                <a:latin typeface="+mj-lt"/>
                <a:cs typeface="Arial" charset="0"/>
              </a:rPr>
              <a:t> </a:t>
            </a:r>
            <a:endParaRPr lang="en-US" sz="2400" dirty="0">
              <a:latin typeface="+mj-lt"/>
              <a:cs typeface="Arial" charset="0"/>
            </a:endParaRPr>
          </a:p>
          <a:p>
            <a:pPr indent="692150">
              <a:buClr>
                <a:srgbClr val="0000CC"/>
              </a:buClr>
              <a:buNone/>
            </a:pPr>
            <a:endParaRPr lang="sr-Cyrl-RS" sz="2400" b="1" dirty="0">
              <a:latin typeface="+mj-lt"/>
              <a:cs typeface="Arial" charset="0"/>
            </a:endParaRPr>
          </a:p>
        </p:txBody>
      </p:sp>
      <p:pic>
        <p:nvPicPr>
          <p:cNvPr id="4" name="Picture 4" descr="http://www.uptodate.com/contents/images/ENDO/5196/Centripetal_obesity_in_Cush.jpg?title=Centripetal+obesity+in+Cushings"/>
          <p:cNvPicPr>
            <a:picLocks noChangeAspect="1" noChangeArrowheads="1"/>
          </p:cNvPicPr>
          <p:nvPr/>
        </p:nvPicPr>
        <p:blipFill>
          <a:blip r:embed="rId2" cstate="print"/>
          <a:srcRect/>
          <a:stretch>
            <a:fillRect/>
          </a:stretch>
        </p:blipFill>
        <p:spPr bwMode="auto">
          <a:xfrm>
            <a:off x="304800" y="2133600"/>
            <a:ext cx="3352800" cy="335280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438400"/>
            <a:ext cx="7772400" cy="1470025"/>
          </a:xfrm>
          <a:ln>
            <a:solidFill>
              <a:schemeClr val="accent3"/>
            </a:solidFill>
          </a:ln>
        </p:spPr>
        <p:txBody>
          <a:bodyPr>
            <a:noAutofit/>
          </a:bodyPr>
          <a:lstStyle/>
          <a:p>
            <a:br>
              <a:rPr lang="sr-Cyrl-RS" sz="3500" b="1" dirty="0">
                <a:solidFill>
                  <a:schemeClr val="tx2">
                    <a:lumMod val="50000"/>
                  </a:schemeClr>
                </a:solidFill>
              </a:rPr>
            </a:br>
            <a:r>
              <a:rPr lang="en-US" sz="3500" b="1" dirty="0">
                <a:solidFill>
                  <a:schemeClr val="tx2">
                    <a:lumMod val="50000"/>
                  </a:schemeClr>
                </a:solidFill>
              </a:rPr>
              <a:t>Nonsteroidal anti-inflammatory drugs</a:t>
            </a:r>
            <a:br>
              <a:rPr lang="sr-Cyrl-RS" sz="3500" b="1" dirty="0">
                <a:solidFill>
                  <a:schemeClr val="tx2">
                    <a:lumMod val="50000"/>
                  </a:schemeClr>
                </a:solidFill>
                <a:effectLst>
                  <a:outerShdw blurRad="38100" dist="38100" dir="2700000" algn="tl">
                    <a:srgbClr val="000000">
                      <a:alpha val="43137"/>
                    </a:srgbClr>
                  </a:outerShdw>
                </a:effectLst>
              </a:rPr>
            </a:br>
            <a:endParaRPr lang="en-US" sz="3500" b="1" dirty="0">
              <a:solidFill>
                <a:schemeClr val="tx2">
                  <a:lumMod val="50000"/>
                </a:schemeClr>
              </a:solidFill>
              <a:effectLst>
                <a:outerShdw blurRad="38100" dist="38100" dir="2700000" algn="tl">
                  <a:srgbClr val="000000">
                    <a:alpha val="43137"/>
                  </a:srgbClr>
                </a:outerShdw>
              </a:effectLs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z="2800" b="1" dirty="0"/>
              <a:t>Nonsteroidal anti-inflammatory drugs</a:t>
            </a:r>
            <a:br>
              <a:rPr lang="sr-Cyrl-CS" sz="2800" b="1" dirty="0"/>
            </a:br>
            <a:r>
              <a:rPr lang="sr-Cyrl-CS" sz="2800" b="1" dirty="0">
                <a:solidFill>
                  <a:srgbClr val="C00000"/>
                </a:solidFill>
              </a:rPr>
              <a:t>-</a:t>
            </a:r>
            <a:r>
              <a:rPr lang="en-US" sz="2800" b="1" dirty="0">
                <a:solidFill>
                  <a:srgbClr val="C00000"/>
                </a:solidFill>
              </a:rPr>
              <a:t>Mechanism of action</a:t>
            </a:r>
            <a:r>
              <a:rPr lang="sr-Cyrl-CS" sz="2800" b="1" dirty="0">
                <a:solidFill>
                  <a:srgbClr val="C00000"/>
                </a:solidFill>
              </a:rPr>
              <a:t>-</a:t>
            </a:r>
            <a:endParaRPr lang="en-US" sz="2800" b="1" dirty="0">
              <a:solidFill>
                <a:srgbClr val="C00000"/>
              </a:solidFill>
            </a:endParaRPr>
          </a:p>
        </p:txBody>
      </p:sp>
      <p:sp>
        <p:nvSpPr>
          <p:cNvPr id="27651" name="Rectangle 3"/>
          <p:cNvSpPr>
            <a:spLocks noGrp="1" noChangeArrowheads="1"/>
          </p:cNvSpPr>
          <p:nvPr>
            <p:ph type="body" idx="1"/>
          </p:nvPr>
        </p:nvSpPr>
        <p:spPr>
          <a:xfrm>
            <a:off x="114300" y="2209800"/>
            <a:ext cx="8915400" cy="4481512"/>
          </a:xfrm>
        </p:spPr>
        <p:txBody>
          <a:bodyPr>
            <a:noAutofit/>
          </a:bodyPr>
          <a:lstStyle/>
          <a:p>
            <a:pPr algn="ctr">
              <a:buNone/>
            </a:pPr>
            <a:r>
              <a:rPr lang="en-US" sz="2400" b="1" dirty="0">
                <a:latin typeface="+mj-lt"/>
              </a:rPr>
              <a:t>Nonsteroidal anti-inflammatory drugs (NSAIDs) are the most commonly used drugs which have </a:t>
            </a:r>
            <a:r>
              <a:rPr lang="en-US" sz="2400" b="1" dirty="0">
                <a:solidFill>
                  <a:srgbClr val="0000FF"/>
                </a:solidFill>
                <a:latin typeface="+mj-lt"/>
              </a:rPr>
              <a:t>three main effects</a:t>
            </a:r>
            <a:r>
              <a:rPr lang="ru-RU" sz="2400" dirty="0">
                <a:latin typeface="+mj-lt"/>
              </a:rPr>
              <a:t>: </a:t>
            </a:r>
          </a:p>
          <a:p>
            <a:endParaRPr lang="ru-RU" sz="2400" dirty="0">
              <a:latin typeface="+mj-lt"/>
            </a:endParaRPr>
          </a:p>
          <a:p>
            <a:pPr marL="1035050" lvl="1" indent="-241300" eaLnBrk="1" hangingPunct="1">
              <a:buClr>
                <a:srgbClr val="C00000"/>
              </a:buClr>
              <a:buFont typeface="Wingdings" pitchFamily="2" charset="2"/>
              <a:buChar char="ü"/>
            </a:pPr>
            <a:r>
              <a:rPr lang="en-US" sz="2400" b="1" dirty="0">
                <a:solidFill>
                  <a:srgbClr val="0000FF"/>
                </a:solidFill>
                <a:latin typeface="+mj-lt"/>
              </a:rPr>
              <a:t>anti-inflammatory: </a:t>
            </a:r>
            <a:r>
              <a:rPr lang="en-US" sz="2400" b="1" dirty="0">
                <a:latin typeface="+mj-lt"/>
              </a:rPr>
              <a:t>they reduce inflammation </a:t>
            </a:r>
          </a:p>
          <a:p>
            <a:pPr marL="1035050" lvl="1" indent="-241300" eaLnBrk="1" hangingPunct="1">
              <a:buClr>
                <a:srgbClr val="C00000"/>
              </a:buClr>
              <a:buFont typeface="Wingdings" pitchFamily="2" charset="2"/>
              <a:buChar char="ü"/>
            </a:pPr>
            <a:r>
              <a:rPr lang="en-US" sz="2400" b="1" dirty="0">
                <a:solidFill>
                  <a:srgbClr val="0000FF"/>
                </a:solidFill>
                <a:latin typeface="+mj-lt"/>
              </a:rPr>
              <a:t>analgesic: </a:t>
            </a:r>
            <a:r>
              <a:rPr lang="en-US" sz="2400" b="1" dirty="0">
                <a:latin typeface="+mj-lt"/>
              </a:rPr>
              <a:t>they relieve pain</a:t>
            </a:r>
          </a:p>
          <a:p>
            <a:pPr marL="1035050" lvl="1" indent="-241300" eaLnBrk="1" hangingPunct="1">
              <a:buClr>
                <a:srgbClr val="C00000"/>
              </a:buClr>
              <a:buFont typeface="Wingdings" pitchFamily="2" charset="2"/>
              <a:buChar char="ü"/>
            </a:pPr>
            <a:r>
              <a:rPr lang="en-US" sz="2400" b="1" dirty="0">
                <a:solidFill>
                  <a:srgbClr val="0000FF"/>
                </a:solidFill>
                <a:latin typeface="+mj-lt"/>
              </a:rPr>
              <a:t>antipyretic: </a:t>
            </a:r>
            <a:r>
              <a:rPr lang="en-US" sz="2400" b="1" dirty="0">
                <a:latin typeface="+mj-lt"/>
              </a:rPr>
              <a:t>reduces fever</a:t>
            </a:r>
          </a:p>
          <a:p>
            <a:pPr marL="1035050" lvl="1" indent="-241300" eaLnBrk="1" hangingPunct="1">
              <a:buClr>
                <a:srgbClr val="C00000"/>
              </a:buClr>
              <a:buFont typeface="Wingdings" pitchFamily="2" charset="2"/>
              <a:buChar char="ü"/>
            </a:pPr>
            <a:endParaRPr lang="ru-RU" sz="2400" dirty="0">
              <a:latin typeface="+mj-lt"/>
            </a:endParaRPr>
          </a:p>
          <a:p>
            <a:pPr marL="120650" lvl="1" indent="44450">
              <a:buClr>
                <a:srgbClr val="C00000"/>
              </a:buClr>
              <a:buNone/>
            </a:pPr>
            <a:endParaRPr lang="en-US" sz="2400" dirty="0">
              <a:latin typeface="+mj-lt"/>
            </a:endParaRPr>
          </a:p>
          <a:p>
            <a:pPr marL="120650" lvl="1" indent="44450">
              <a:buClr>
                <a:srgbClr val="C00000"/>
              </a:buClr>
              <a:buNone/>
            </a:pPr>
            <a:r>
              <a:rPr lang="en-US" sz="2400" dirty="0">
                <a:latin typeface="+mj-lt"/>
              </a:rPr>
              <a:t>The most popular examples of drugs in this group are </a:t>
            </a:r>
            <a:r>
              <a:rPr lang="en-US" sz="2400" b="1" dirty="0">
                <a:latin typeface="+mj-lt"/>
              </a:rPr>
              <a:t>aspirin, ibuprofen</a:t>
            </a:r>
            <a:r>
              <a:rPr lang="en-US" sz="2400" dirty="0">
                <a:latin typeface="+mj-lt"/>
              </a:rPr>
              <a:t> and </a:t>
            </a:r>
            <a:r>
              <a:rPr lang="en-US" sz="2400" b="1" dirty="0">
                <a:latin typeface="+mj-lt"/>
              </a:rPr>
              <a:t>naproxen</a:t>
            </a:r>
            <a:r>
              <a:rPr lang="en-US" sz="2400" dirty="0">
                <a:latin typeface="+mj-lt"/>
              </a:rPr>
              <a:t>.</a:t>
            </a:r>
            <a:endParaRPr lang="en-US" sz="2400" b="1" dirty="0">
              <a:latin typeface="+mj-l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0"/>
            <a:ext cx="8229600" cy="1138237"/>
          </a:xfrm>
        </p:spPr>
        <p:txBody>
          <a:bodyPr>
            <a:normAutofit/>
          </a:bodyPr>
          <a:lstStyle/>
          <a:p>
            <a:r>
              <a:rPr lang="en-US" sz="2800" b="1" dirty="0">
                <a:solidFill>
                  <a:schemeClr val="tx2">
                    <a:lumMod val="50000"/>
                  </a:schemeClr>
                </a:solidFill>
              </a:rPr>
              <a:t>Nonsteroidal anti-inflammatory drugs</a:t>
            </a:r>
            <a:br>
              <a:rPr lang="en-US" sz="2800" b="1" dirty="0">
                <a:solidFill>
                  <a:schemeClr val="tx2">
                    <a:lumMod val="50000"/>
                  </a:schemeClr>
                </a:solidFill>
              </a:rPr>
            </a:br>
            <a:r>
              <a:rPr lang="en-US" sz="2800" b="1" dirty="0">
                <a:solidFill>
                  <a:srgbClr val="C00000"/>
                </a:solidFill>
              </a:rPr>
              <a:t>-Mechanism of action-</a:t>
            </a:r>
          </a:p>
        </p:txBody>
      </p:sp>
      <p:sp>
        <p:nvSpPr>
          <p:cNvPr id="28675" name="Rectangle 3"/>
          <p:cNvSpPr>
            <a:spLocks noGrp="1" noChangeArrowheads="1"/>
          </p:cNvSpPr>
          <p:nvPr>
            <p:ph type="body" idx="1"/>
          </p:nvPr>
        </p:nvSpPr>
        <p:spPr>
          <a:xfrm>
            <a:off x="0" y="1365065"/>
            <a:ext cx="5105400" cy="5492935"/>
          </a:xfrm>
        </p:spPr>
        <p:txBody>
          <a:bodyPr>
            <a:noAutofit/>
          </a:bodyPr>
          <a:lstStyle/>
          <a:p>
            <a:pPr marL="165100" indent="60325" algn="ctr">
              <a:buNone/>
            </a:pPr>
            <a:r>
              <a:rPr lang="en-US" sz="2000" b="1" dirty="0">
                <a:latin typeface="+mj-lt"/>
              </a:rPr>
              <a:t>All the mentioned effects of these drugs are the result of blocking the </a:t>
            </a:r>
            <a:r>
              <a:rPr lang="en-US" sz="2000" b="1" dirty="0">
                <a:solidFill>
                  <a:srgbClr val="C00000"/>
                </a:solidFill>
                <a:latin typeface="+mj-lt"/>
              </a:rPr>
              <a:t>specific enzyme COX, </a:t>
            </a:r>
            <a:r>
              <a:rPr lang="en-US" sz="2000" b="1" dirty="0">
                <a:latin typeface="+mj-lt"/>
              </a:rPr>
              <a:t>which results in a decrease in the production of </a:t>
            </a:r>
            <a:r>
              <a:rPr lang="en-US" sz="2000" b="1" dirty="0">
                <a:solidFill>
                  <a:srgbClr val="0000FF"/>
                </a:solidFill>
                <a:latin typeface="+mj-lt"/>
              </a:rPr>
              <a:t>prostaglandins and thromboxane:</a:t>
            </a:r>
          </a:p>
          <a:p>
            <a:pPr marL="165100" indent="60325" algn="ctr">
              <a:buNone/>
            </a:pPr>
            <a:endParaRPr lang="en-US" sz="1000" dirty="0">
              <a:solidFill>
                <a:srgbClr val="0000FF"/>
              </a:solidFill>
              <a:latin typeface="+mj-lt"/>
            </a:endParaRPr>
          </a:p>
          <a:p>
            <a:pPr marL="165100" indent="60325" algn="ctr">
              <a:buNone/>
            </a:pPr>
            <a:endParaRPr lang="ru-RU" sz="1000" dirty="0">
              <a:solidFill>
                <a:srgbClr val="0000FF"/>
              </a:solidFill>
              <a:latin typeface="+mj-lt"/>
            </a:endParaRPr>
          </a:p>
          <a:p>
            <a:pPr marL="165100" indent="0" eaLnBrk="1" hangingPunct="1">
              <a:buClr>
                <a:schemeClr val="tx1"/>
              </a:buClr>
              <a:buSzPct val="85000"/>
              <a:buNone/>
            </a:pPr>
            <a:r>
              <a:rPr lang="en-US" sz="2000" dirty="0">
                <a:latin typeface="+mj-lt"/>
              </a:rPr>
              <a:t>• </a:t>
            </a:r>
            <a:r>
              <a:rPr lang="en-US" sz="1800" u="sng" dirty="0">
                <a:latin typeface="+mj-lt"/>
              </a:rPr>
              <a:t>anti-inflammatory effect: </a:t>
            </a:r>
            <a:r>
              <a:rPr lang="en-US" sz="1800" dirty="0">
                <a:latin typeface="+mj-lt"/>
              </a:rPr>
              <a:t>they reduce vasodilatation and indirectly reduce edema, but do not reduce the accumulation of inflammatory cells</a:t>
            </a:r>
          </a:p>
          <a:p>
            <a:pPr marL="165100" indent="0" eaLnBrk="1" hangingPunct="1">
              <a:buClr>
                <a:schemeClr val="tx1"/>
              </a:buClr>
              <a:buSzPct val="85000"/>
              <a:buNone/>
            </a:pPr>
            <a:r>
              <a:rPr lang="en-US" sz="1800" dirty="0">
                <a:latin typeface="+mj-lt"/>
              </a:rPr>
              <a:t>• </a:t>
            </a:r>
            <a:r>
              <a:rPr lang="en-US" sz="1800" u="sng" dirty="0">
                <a:latin typeface="+mj-lt"/>
              </a:rPr>
              <a:t>analgesic effect: </a:t>
            </a:r>
            <a:r>
              <a:rPr lang="en-US" sz="1800" dirty="0">
                <a:latin typeface="+mj-lt"/>
              </a:rPr>
              <a:t>they reduce the sensitization of nociceptive nerve endings, which are under the influence of inflammatory mediators such as bradykinin and 5-hydroxytryptamine</a:t>
            </a:r>
          </a:p>
          <a:p>
            <a:pPr marL="165100" indent="0" eaLnBrk="1" hangingPunct="1">
              <a:buClr>
                <a:schemeClr val="tx1"/>
              </a:buClr>
              <a:buSzPct val="85000"/>
              <a:buNone/>
            </a:pPr>
            <a:r>
              <a:rPr lang="en-US" sz="1800" dirty="0">
                <a:latin typeface="+mj-lt"/>
              </a:rPr>
              <a:t>• </a:t>
            </a:r>
            <a:r>
              <a:rPr lang="en-US" sz="1800" u="sng" dirty="0">
                <a:latin typeface="+mj-lt"/>
              </a:rPr>
              <a:t>antipyretic effect: </a:t>
            </a:r>
            <a:r>
              <a:rPr lang="en-US" sz="1800" dirty="0">
                <a:latin typeface="+mj-lt"/>
              </a:rPr>
              <a:t>they reduce the synthesis of prostaglandins that affect the thermoregulatory center in the hypothalamus.</a:t>
            </a:r>
          </a:p>
        </p:txBody>
      </p:sp>
      <p:pic>
        <p:nvPicPr>
          <p:cNvPr id="5" name="il_fi" descr="http://www.nature.com/nrc/journal/v6/n2/images/nrc1801-f2.jpg"/>
          <p:cNvPicPr/>
          <p:nvPr/>
        </p:nvPicPr>
        <p:blipFill>
          <a:blip r:embed="rId3" cstate="print"/>
          <a:srcRect l="2532" t="47761" b="6634"/>
          <a:stretch>
            <a:fillRect/>
          </a:stretch>
        </p:blipFill>
        <p:spPr bwMode="auto">
          <a:xfrm>
            <a:off x="5029200" y="1143000"/>
            <a:ext cx="4114800" cy="55626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152400"/>
            <a:ext cx="8229600" cy="1143000"/>
          </a:xfrm>
        </p:spPr>
        <p:txBody>
          <a:bodyPr/>
          <a:lstStyle/>
          <a:p>
            <a:r>
              <a:rPr lang="en-US" sz="2800" b="1" dirty="0">
                <a:solidFill>
                  <a:schemeClr val="tx2">
                    <a:lumMod val="50000"/>
                  </a:schemeClr>
                </a:solidFill>
              </a:rPr>
              <a:t>Nonsteroidal anti-inflammatory drugs</a:t>
            </a:r>
            <a:br>
              <a:rPr lang="en-US" sz="2800" b="1" dirty="0">
                <a:solidFill>
                  <a:schemeClr val="tx2">
                    <a:lumMod val="50000"/>
                  </a:schemeClr>
                </a:solidFill>
              </a:rPr>
            </a:br>
            <a:r>
              <a:rPr lang="en-US" sz="2800" b="1" dirty="0">
                <a:solidFill>
                  <a:srgbClr val="C00000"/>
                </a:solidFill>
              </a:rPr>
              <a:t>-Mechanism of action-</a:t>
            </a:r>
          </a:p>
        </p:txBody>
      </p:sp>
      <p:sp>
        <p:nvSpPr>
          <p:cNvPr id="29699" name="Rectangle 3"/>
          <p:cNvSpPr>
            <a:spLocks noGrp="1" noChangeArrowheads="1"/>
          </p:cNvSpPr>
          <p:nvPr>
            <p:ph type="body" idx="1"/>
          </p:nvPr>
        </p:nvSpPr>
        <p:spPr>
          <a:xfrm>
            <a:off x="266700" y="2057400"/>
            <a:ext cx="8648700" cy="4648200"/>
          </a:xfrm>
        </p:spPr>
        <p:txBody>
          <a:bodyPr>
            <a:noAutofit/>
          </a:bodyPr>
          <a:lstStyle/>
          <a:p>
            <a:pPr marL="0" indent="0" eaLnBrk="1" hangingPunct="1">
              <a:buNone/>
            </a:pPr>
            <a:r>
              <a:rPr lang="en-US" sz="2400" b="1" dirty="0">
                <a:latin typeface="+mj-lt"/>
              </a:rPr>
              <a:t>The enzyme COX has </a:t>
            </a:r>
            <a:r>
              <a:rPr lang="en-US" sz="2400" b="1" u="sng" dirty="0">
                <a:latin typeface="+mj-lt"/>
              </a:rPr>
              <a:t>at least two different isoforms</a:t>
            </a:r>
            <a:r>
              <a:rPr lang="en-US" sz="2400" b="1" dirty="0">
                <a:latin typeface="+mj-lt"/>
              </a:rPr>
              <a:t>: </a:t>
            </a:r>
          </a:p>
          <a:p>
            <a:pPr marL="0" indent="0" eaLnBrk="1" hangingPunct="1">
              <a:buNone/>
            </a:pPr>
            <a:endParaRPr lang="en-US" sz="2400" b="1" dirty="0">
              <a:latin typeface="+mj-lt"/>
            </a:endParaRPr>
          </a:p>
          <a:p>
            <a:pPr marL="0" indent="0" eaLnBrk="1" hangingPunct="1">
              <a:buNone/>
            </a:pPr>
            <a:r>
              <a:rPr lang="en-US" sz="2400" b="1" dirty="0">
                <a:solidFill>
                  <a:srgbClr val="0000FF"/>
                </a:solidFill>
                <a:latin typeface="+mj-lt"/>
              </a:rPr>
              <a:t>COX-1 </a:t>
            </a:r>
            <a:r>
              <a:rPr lang="en-US" sz="2400" b="1" dirty="0">
                <a:latin typeface="+mj-lt"/>
              </a:rPr>
              <a:t>is the constitutive isoform, present in many tissues, and it converts arachidonic acid into classes of prostaglandins which stimulate physiological functions in metabolism. </a:t>
            </a:r>
          </a:p>
          <a:p>
            <a:pPr marL="0" indent="0" eaLnBrk="1" hangingPunct="1">
              <a:buNone/>
            </a:pPr>
            <a:endParaRPr lang="en-US" sz="2400" b="1" dirty="0">
              <a:latin typeface="+mj-lt"/>
            </a:endParaRPr>
          </a:p>
          <a:p>
            <a:pPr marL="0" indent="0" eaLnBrk="1" hangingPunct="1">
              <a:buNone/>
            </a:pPr>
            <a:r>
              <a:rPr lang="en-US" sz="2400" b="1" dirty="0">
                <a:solidFill>
                  <a:srgbClr val="0000FF"/>
                </a:solidFill>
                <a:latin typeface="+mj-lt"/>
              </a:rPr>
              <a:t>COX-2 </a:t>
            </a:r>
            <a:r>
              <a:rPr lang="en-US" sz="2400" b="1" dirty="0">
                <a:latin typeface="+mj-lt"/>
              </a:rPr>
              <a:t>is an inducible isoform, it is produced in inflammatory conditions, and it is induced by inflammatory mediators.</a:t>
            </a:r>
            <a:endParaRPr lang="en-US" sz="2300" b="1" dirty="0">
              <a:solidFill>
                <a:srgbClr val="0000FF"/>
              </a:solidFill>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10600" cy="6324600"/>
          </a:xfrm>
        </p:spPr>
        <p:txBody>
          <a:bodyPr>
            <a:normAutofit fontScale="85000" lnSpcReduction="10000"/>
          </a:bodyPr>
          <a:lstStyle/>
          <a:p>
            <a:pPr algn="r">
              <a:lnSpc>
                <a:spcPct val="110000"/>
              </a:lnSpc>
              <a:buNone/>
            </a:pPr>
            <a:r>
              <a:rPr lang="en-US" sz="3000" b="1" dirty="0">
                <a:solidFill>
                  <a:schemeClr val="tx2">
                    <a:lumMod val="50000"/>
                  </a:schemeClr>
                </a:solidFill>
                <a:latin typeface="+mj-lt"/>
              </a:rPr>
              <a:t>Intravenous immunoglobulins are a collection of </a:t>
            </a:r>
            <a:r>
              <a:rPr lang="en-US" sz="3000" b="1" dirty="0">
                <a:solidFill>
                  <a:srgbClr val="C00000"/>
                </a:solidFill>
                <a:latin typeface="+mj-lt"/>
              </a:rPr>
              <a:t>pooled IgG class immunoglobulins </a:t>
            </a:r>
            <a:r>
              <a:rPr lang="en-US" sz="3000" b="1" dirty="0">
                <a:solidFill>
                  <a:schemeClr val="tx2">
                    <a:lumMod val="50000"/>
                  </a:schemeClr>
                </a:solidFill>
                <a:latin typeface="+mj-lt"/>
              </a:rPr>
              <a:t>received from </a:t>
            </a:r>
            <a:r>
              <a:rPr lang="en-US" sz="3000" b="1" dirty="0">
                <a:solidFill>
                  <a:srgbClr val="C00000"/>
                </a:solidFill>
                <a:latin typeface="+mj-lt"/>
              </a:rPr>
              <a:t>minimum of 1000 different plasma donors</a:t>
            </a:r>
            <a:r>
              <a:rPr lang="en-US" sz="3000" b="1" dirty="0">
                <a:solidFill>
                  <a:schemeClr val="tx2">
                    <a:lumMod val="50000"/>
                  </a:schemeClr>
                </a:solidFill>
                <a:latin typeface="+mj-lt"/>
              </a:rPr>
              <a:t>. </a:t>
            </a:r>
          </a:p>
          <a:p>
            <a:pPr algn="r">
              <a:lnSpc>
                <a:spcPct val="110000"/>
              </a:lnSpc>
              <a:buNone/>
            </a:pPr>
            <a:r>
              <a:rPr lang="en-US" sz="3000" b="1" i="1" dirty="0">
                <a:solidFill>
                  <a:srgbClr val="0000FF"/>
                </a:solidFill>
                <a:latin typeface="+mj-lt"/>
              </a:rPr>
              <a:t>IgM </a:t>
            </a:r>
            <a:r>
              <a:rPr lang="en-US" sz="3000" b="1" i="1" dirty="0">
                <a:latin typeface="+mj-lt"/>
              </a:rPr>
              <a:t>and </a:t>
            </a:r>
            <a:r>
              <a:rPr lang="en-US" sz="3000" b="1" i="1" dirty="0">
                <a:solidFill>
                  <a:srgbClr val="0000FF"/>
                </a:solidFill>
                <a:latin typeface="+mj-lt"/>
              </a:rPr>
              <a:t>IgA</a:t>
            </a:r>
            <a:r>
              <a:rPr lang="en-US" sz="3000" b="1" i="1" dirty="0">
                <a:latin typeface="+mj-lt"/>
              </a:rPr>
              <a:t> are present in trace amounts. </a:t>
            </a:r>
            <a:endParaRPr lang="ru-RU" sz="3600" dirty="0">
              <a:latin typeface="+mj-lt"/>
            </a:endParaRPr>
          </a:p>
          <a:p>
            <a:pPr>
              <a:lnSpc>
                <a:spcPct val="150000"/>
              </a:lnSpc>
              <a:buNone/>
            </a:pPr>
            <a:endParaRPr lang="en-US" sz="2800" b="1" u="sng" dirty="0">
              <a:latin typeface="+mj-lt"/>
            </a:endParaRPr>
          </a:p>
          <a:p>
            <a:pPr>
              <a:lnSpc>
                <a:spcPct val="150000"/>
              </a:lnSpc>
              <a:buNone/>
            </a:pPr>
            <a:endParaRPr lang="en-US" sz="2800" b="1" u="sng" dirty="0">
              <a:latin typeface="+mj-lt"/>
            </a:endParaRPr>
          </a:p>
          <a:p>
            <a:pPr>
              <a:lnSpc>
                <a:spcPct val="150000"/>
              </a:lnSpc>
              <a:buNone/>
            </a:pPr>
            <a:r>
              <a:rPr lang="en-US" sz="2800" b="1" u="sng" dirty="0">
                <a:latin typeface="+mj-lt"/>
              </a:rPr>
              <a:t>Immunoglobulin preparations </a:t>
            </a:r>
            <a:r>
              <a:rPr lang="en-US" sz="2800" b="1" dirty="0">
                <a:latin typeface="+mj-lt"/>
              </a:rPr>
              <a:t>are prepared from:</a:t>
            </a:r>
          </a:p>
          <a:p>
            <a:pPr>
              <a:lnSpc>
                <a:spcPct val="150000"/>
              </a:lnSpc>
            </a:pPr>
            <a:r>
              <a:rPr lang="en-US" sz="2800" b="1" dirty="0">
                <a:latin typeface="+mj-lt"/>
              </a:rPr>
              <a:t>pooled plasma obtained from healthy blood donors </a:t>
            </a:r>
            <a:r>
              <a:rPr lang="en-US" sz="2800" b="1" dirty="0">
                <a:solidFill>
                  <a:srgbClr val="FF0000"/>
                </a:solidFill>
                <a:latin typeface="+mj-lt"/>
              </a:rPr>
              <a:t>(intravenous immunoglobulins) </a:t>
            </a:r>
          </a:p>
          <a:p>
            <a:pPr>
              <a:lnSpc>
                <a:spcPct val="150000"/>
              </a:lnSpc>
            </a:pPr>
            <a:r>
              <a:rPr lang="en-US" sz="2800" b="1" dirty="0">
                <a:latin typeface="+mj-lt"/>
              </a:rPr>
              <a:t>or from donors who have a high titer of relevant antibodies in the serum </a:t>
            </a:r>
            <a:r>
              <a:rPr lang="en-US" sz="2800" b="1" dirty="0">
                <a:solidFill>
                  <a:srgbClr val="FF0000"/>
                </a:solidFill>
                <a:latin typeface="+mj-lt"/>
              </a:rPr>
              <a:t>(hyperimmune </a:t>
            </a:r>
            <a:r>
              <a:rPr lang="en-US" sz="2800" b="1" dirty="0" err="1">
                <a:solidFill>
                  <a:srgbClr val="FF0000"/>
                </a:solidFill>
                <a:latin typeface="+mj-lt"/>
              </a:rPr>
              <a:t>gammaglobulins</a:t>
            </a:r>
            <a:r>
              <a:rPr lang="en-US" sz="2800" b="1" dirty="0">
                <a:solidFill>
                  <a:srgbClr val="FF0000"/>
                </a:solidFill>
                <a:latin typeface="+mj-lt"/>
              </a:rPr>
              <a:t>) </a:t>
            </a:r>
            <a:r>
              <a:rPr lang="en-US" sz="2800" b="1" dirty="0">
                <a:latin typeface="+mj-lt"/>
              </a:rPr>
              <a:t>that can be given in the prophylaxis of specific infections</a:t>
            </a:r>
          </a:p>
          <a:p>
            <a:pPr algn="ctr">
              <a:lnSpc>
                <a:spcPct val="150000"/>
              </a:lnSpc>
              <a:buNone/>
            </a:pPr>
            <a:endParaRPr lang="ru-RU" sz="3600" dirty="0">
              <a:latin typeface="+mj-lt"/>
            </a:endParaRPr>
          </a:p>
          <a:p>
            <a:pPr algn="ctr">
              <a:lnSpc>
                <a:spcPct val="150000"/>
              </a:lnSpc>
              <a:buNone/>
            </a:pPr>
            <a:endParaRPr lang="ru-RU" sz="3600" dirty="0">
              <a:latin typeface="+mj-lt"/>
            </a:endParaRPr>
          </a:p>
          <a:p>
            <a:endParaRPr lang="en-US" dirty="0">
              <a:latin typeface="+mj-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8600" y="204045"/>
            <a:ext cx="8686800" cy="914400"/>
          </a:xfrm>
        </p:spPr>
        <p:txBody>
          <a:bodyPr>
            <a:normAutofit fontScale="90000"/>
          </a:bodyPr>
          <a:lstStyle/>
          <a:p>
            <a:r>
              <a:rPr lang="en-US" sz="3200" b="1" dirty="0">
                <a:solidFill>
                  <a:schemeClr val="tx2">
                    <a:lumMod val="50000"/>
                  </a:schemeClr>
                </a:solidFill>
              </a:rPr>
              <a:t>Intravenous immunoglobulins </a:t>
            </a:r>
            <a:br>
              <a:rPr lang="sr-Cyrl-RS" sz="3600" b="1" dirty="0">
                <a:solidFill>
                  <a:srgbClr val="C00000"/>
                </a:solidFill>
              </a:rPr>
            </a:br>
            <a:r>
              <a:rPr lang="sr-Cyrl-CS" sz="3600" b="1" dirty="0">
                <a:solidFill>
                  <a:srgbClr val="C00000"/>
                </a:solidFill>
              </a:rPr>
              <a:t>- </a:t>
            </a:r>
            <a:r>
              <a:rPr lang="en-US" sz="3600" b="1" dirty="0">
                <a:solidFill>
                  <a:srgbClr val="C00000"/>
                </a:solidFill>
              </a:rPr>
              <a:t>Mechanism of action </a:t>
            </a:r>
            <a:r>
              <a:rPr lang="sr-Cyrl-CS" sz="3600" b="1" dirty="0">
                <a:solidFill>
                  <a:srgbClr val="C00000"/>
                </a:solidFill>
              </a:rPr>
              <a:t>-</a:t>
            </a:r>
            <a:endParaRPr lang="en-US" sz="3600" b="1" dirty="0">
              <a:solidFill>
                <a:srgbClr val="C00000"/>
              </a:solidFill>
            </a:endParaRPr>
          </a:p>
        </p:txBody>
      </p:sp>
      <p:pic>
        <p:nvPicPr>
          <p:cNvPr id="1026" name="Picture 2">
            <a:extLst>
              <a:ext uri="{FF2B5EF4-FFF2-40B4-BE49-F238E27FC236}">
                <a16:creationId xmlns:a16="http://schemas.microsoft.com/office/drawing/2014/main" id="{8D9F2D69-91D5-9970-024A-789AA556AB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1" y="1752600"/>
            <a:ext cx="4191000" cy="472439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A786FE4-C549-0ABB-19D9-1523B62AD697}"/>
              </a:ext>
            </a:extLst>
          </p:cNvPr>
          <p:cNvSpPr/>
          <p:nvPr/>
        </p:nvSpPr>
        <p:spPr>
          <a:xfrm>
            <a:off x="152400" y="1524000"/>
            <a:ext cx="4953000" cy="5355312"/>
          </a:xfrm>
          <a:prstGeom prst="rect">
            <a:avLst/>
          </a:prstGeom>
        </p:spPr>
        <p:txBody>
          <a:bodyPr wrap="square">
            <a:spAutoFit/>
          </a:bodyPr>
          <a:lstStyle/>
          <a:p>
            <a:pPr algn="ctr"/>
            <a:r>
              <a:rPr lang="en-US" sz="1900" dirty="0">
                <a:effectLst/>
                <a:ea typeface="Calibri" panose="020F0502020204030204" pitchFamily="34" charset="0"/>
              </a:rPr>
              <a:t>Immunoglobulins use as </a:t>
            </a:r>
            <a:r>
              <a:rPr lang="en-US" sz="1900" b="1" dirty="0">
                <a:effectLst/>
                <a:ea typeface="Calibri" panose="020F0502020204030204" pitchFamily="34" charset="0"/>
              </a:rPr>
              <a:t>replacement therapy (passive immunization) </a:t>
            </a:r>
            <a:r>
              <a:rPr lang="en-US" sz="1900" dirty="0">
                <a:effectLst/>
                <a:ea typeface="Calibri" panose="020F0502020204030204" pitchFamily="34" charset="0"/>
              </a:rPr>
              <a:t>in patients with immunodeficiency (e.g. hypogammaglobulinemia and agammaglobulinemia) to reduce risk of infections.</a:t>
            </a:r>
            <a:endParaRPr lang="ru-RU" sz="1900" dirty="0"/>
          </a:p>
          <a:p>
            <a:pPr algn="ctr"/>
            <a:endParaRPr lang="en-US" sz="1900" dirty="0"/>
          </a:p>
          <a:p>
            <a:pPr algn="ctr"/>
            <a:r>
              <a:rPr lang="en-US" sz="1900" dirty="0"/>
              <a:t>They modulate the functions of numerous cells of both innate and acquired immunity and thus induce </a:t>
            </a:r>
            <a:r>
              <a:rPr lang="en-US" sz="1900" b="1" dirty="0"/>
              <a:t>non-specific immunomodulation. </a:t>
            </a:r>
            <a:r>
              <a:rPr lang="en-US" sz="1900" dirty="0"/>
              <a:t>Therefore, they can be used in the treatment of autoimmune diseases and systemic inflammatory diseases</a:t>
            </a:r>
            <a:endParaRPr lang="ru-RU" sz="1900" dirty="0"/>
          </a:p>
          <a:p>
            <a:endParaRPr lang="ru-RU" sz="1900" dirty="0"/>
          </a:p>
          <a:p>
            <a:pPr algn="ctr"/>
            <a:r>
              <a:rPr lang="en-US" sz="1900" dirty="0"/>
              <a:t>IVIGs exert different effector functions via its variable regions (two </a:t>
            </a:r>
            <a:r>
              <a:rPr lang="en-US" sz="1900" b="1" dirty="0"/>
              <a:t>Fab regions</a:t>
            </a:r>
            <a:r>
              <a:rPr lang="en-US" sz="1900" dirty="0"/>
              <a:t>), as well as constant </a:t>
            </a:r>
            <a:r>
              <a:rPr lang="en-US" sz="1900" b="1" dirty="0"/>
              <a:t>Fc region</a:t>
            </a:r>
            <a:r>
              <a:rPr lang="en-US" sz="1900"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228600" y="1600200"/>
            <a:ext cx="8686800" cy="5181600"/>
          </a:xfrm>
        </p:spPr>
        <p:txBody>
          <a:bodyPr>
            <a:normAutofit fontScale="92500" lnSpcReduction="20000"/>
          </a:bodyPr>
          <a:lstStyle/>
          <a:p>
            <a:pPr marL="609600" indent="-609600" eaLnBrk="1" hangingPunct="1">
              <a:buClr>
                <a:srgbClr val="C00000"/>
              </a:buClr>
              <a:buFont typeface="Wingdings" pitchFamily="2" charset="2"/>
              <a:buChar char="ü"/>
            </a:pPr>
            <a:r>
              <a:rPr lang="en-US" sz="2400" dirty="0">
                <a:latin typeface="+mj-lt"/>
              </a:rPr>
              <a:t>Major functions of IVIGs that are exert via </a:t>
            </a:r>
            <a:r>
              <a:rPr lang="en-US" sz="2400" b="1" dirty="0">
                <a:solidFill>
                  <a:srgbClr val="0000FF"/>
                </a:solidFill>
                <a:latin typeface="+mj-lt"/>
              </a:rPr>
              <a:t>Fab region </a:t>
            </a:r>
            <a:r>
              <a:rPr lang="en-US" sz="2400" dirty="0">
                <a:latin typeface="+mj-lt"/>
              </a:rPr>
              <a:t>are </a:t>
            </a:r>
            <a:r>
              <a:rPr lang="en-US" sz="2400" b="1" dirty="0">
                <a:solidFill>
                  <a:srgbClr val="FF0000"/>
                </a:solidFill>
                <a:latin typeface="+mj-lt"/>
              </a:rPr>
              <a:t>neutralization</a:t>
            </a:r>
            <a:r>
              <a:rPr lang="en-US" sz="2400" dirty="0">
                <a:latin typeface="+mj-lt"/>
              </a:rPr>
              <a:t>, namely:</a:t>
            </a:r>
            <a:endParaRPr lang="sr-Cyrl-CS" sz="2400" b="1" dirty="0">
              <a:solidFill>
                <a:srgbClr val="C00000"/>
              </a:solidFill>
              <a:latin typeface="+mj-lt"/>
            </a:endParaRPr>
          </a:p>
          <a:p>
            <a:pPr marL="609600" indent="-609600" eaLnBrk="1" hangingPunct="1">
              <a:buClr>
                <a:srgbClr val="C00000"/>
              </a:buClr>
              <a:buFont typeface="Wingdings" pitchFamily="2" charset="2"/>
              <a:buChar char="ü"/>
            </a:pPr>
            <a:endParaRPr lang="sr-Cyrl-CS" sz="1400" b="1" dirty="0">
              <a:solidFill>
                <a:srgbClr val="C00000"/>
              </a:solidFill>
              <a:latin typeface="+mj-lt"/>
            </a:endParaRPr>
          </a:p>
          <a:p>
            <a:pPr marL="1139825" indent="-390525" eaLnBrk="1" hangingPunct="1">
              <a:buFontTx/>
              <a:buAutoNum type="arabicPeriod"/>
            </a:pPr>
            <a:r>
              <a:rPr lang="en-US" sz="2400" dirty="0">
                <a:latin typeface="+mj-lt"/>
              </a:rPr>
              <a:t>neutralization of microorganisms and its toxins</a:t>
            </a:r>
          </a:p>
          <a:p>
            <a:pPr marL="1139825" indent="-390525" eaLnBrk="1" hangingPunct="1">
              <a:buFontTx/>
              <a:buAutoNum type="arabicPeriod"/>
            </a:pPr>
            <a:r>
              <a:rPr lang="en-US" sz="2400" dirty="0">
                <a:latin typeface="+mj-lt"/>
              </a:rPr>
              <a:t>neutralization of С3а and C5a </a:t>
            </a:r>
            <a:r>
              <a:rPr lang="en-US" sz="2400" dirty="0" err="1">
                <a:latin typeface="+mj-lt"/>
              </a:rPr>
              <a:t>anaphylotoxins</a:t>
            </a:r>
            <a:endParaRPr lang="en-US" sz="2400" dirty="0">
              <a:latin typeface="+mj-lt"/>
            </a:endParaRPr>
          </a:p>
          <a:p>
            <a:pPr marL="1139825" indent="-390525" eaLnBrk="1" hangingPunct="1">
              <a:buFontTx/>
              <a:buAutoNum type="arabicPeriod"/>
            </a:pPr>
            <a:endParaRPr lang="en-US" sz="2400" dirty="0">
              <a:latin typeface="+mj-lt"/>
            </a:endParaRPr>
          </a:p>
          <a:p>
            <a:pPr marL="749300" indent="0" eaLnBrk="1" hangingPunct="1">
              <a:buNone/>
            </a:pPr>
            <a:endParaRPr lang="sr-Cyrl-CS" sz="1600" dirty="0">
              <a:latin typeface="+mj-lt"/>
            </a:endParaRPr>
          </a:p>
          <a:p>
            <a:pPr marL="609600" indent="-609600" eaLnBrk="1" hangingPunct="1">
              <a:buClr>
                <a:srgbClr val="C00000"/>
              </a:buClr>
              <a:buFont typeface="Wingdings" pitchFamily="2" charset="2"/>
              <a:buChar char="ü"/>
            </a:pPr>
            <a:r>
              <a:rPr lang="en-US" sz="2400" dirty="0">
                <a:latin typeface="+mj-lt"/>
              </a:rPr>
              <a:t>Functions of IVIGs that are exert via </a:t>
            </a:r>
            <a:r>
              <a:rPr lang="en-US" sz="2400" b="1" dirty="0">
                <a:solidFill>
                  <a:srgbClr val="0000FF"/>
                </a:solidFill>
                <a:latin typeface="+mj-lt"/>
              </a:rPr>
              <a:t>Fc region </a:t>
            </a:r>
            <a:r>
              <a:rPr lang="en-US" sz="2400" dirty="0">
                <a:latin typeface="+mj-lt"/>
              </a:rPr>
              <a:t>are </a:t>
            </a:r>
            <a:r>
              <a:rPr lang="en-US" sz="2400" b="1" dirty="0">
                <a:solidFill>
                  <a:srgbClr val="FF0000"/>
                </a:solidFill>
                <a:latin typeface="+mj-lt"/>
              </a:rPr>
              <a:t>anti-inflammatory</a:t>
            </a:r>
            <a:r>
              <a:rPr lang="en-US" sz="2400" dirty="0">
                <a:latin typeface="+mj-lt"/>
              </a:rPr>
              <a:t>, namely:</a:t>
            </a:r>
          </a:p>
          <a:p>
            <a:pPr marL="609600" indent="-609600" eaLnBrk="1" hangingPunct="1">
              <a:buClr>
                <a:srgbClr val="C00000"/>
              </a:buClr>
              <a:buFont typeface="Wingdings" pitchFamily="2" charset="2"/>
              <a:buChar char="ü"/>
            </a:pPr>
            <a:endParaRPr lang="en-US" sz="2400" dirty="0">
              <a:latin typeface="+mj-lt"/>
            </a:endParaRPr>
          </a:p>
          <a:p>
            <a:pPr marL="0" indent="0" eaLnBrk="1" hangingPunct="1">
              <a:buClr>
                <a:srgbClr val="C00000"/>
              </a:buClr>
              <a:buNone/>
            </a:pPr>
            <a:r>
              <a:rPr lang="en-US" sz="2400" dirty="0">
                <a:latin typeface="+mj-lt"/>
              </a:rPr>
              <a:t>           </a:t>
            </a:r>
            <a:r>
              <a:rPr lang="sr-Cyrl-CS" sz="2400" dirty="0">
                <a:latin typeface="+mj-lt"/>
              </a:rPr>
              <a:t>3. </a:t>
            </a:r>
            <a:r>
              <a:rPr lang="en-US" sz="2400" dirty="0">
                <a:latin typeface="+mj-lt"/>
              </a:rPr>
              <a:t>modulation of B lymphocyte maturation and function </a:t>
            </a:r>
            <a:endParaRPr lang="sr-Cyrl-CS" sz="2400" dirty="0">
              <a:latin typeface="+mj-lt"/>
            </a:endParaRPr>
          </a:p>
          <a:p>
            <a:pPr marL="688975" indent="0" eaLnBrk="1" hangingPunct="1">
              <a:buFontTx/>
              <a:buNone/>
              <a:tabLst>
                <a:tab pos="1079500" algn="l"/>
                <a:tab pos="1139825" algn="l"/>
              </a:tabLst>
            </a:pPr>
            <a:r>
              <a:rPr lang="sr-Cyrl-CS" sz="2400" dirty="0">
                <a:latin typeface="+mj-lt"/>
              </a:rPr>
              <a:t>4. </a:t>
            </a:r>
            <a:r>
              <a:rPr lang="en-US" sz="2400" dirty="0">
                <a:latin typeface="+mj-lt"/>
              </a:rPr>
              <a:t>competitive inhibition of </a:t>
            </a:r>
            <a:r>
              <a:rPr lang="en-US" sz="2400" dirty="0" err="1">
                <a:latin typeface="+mj-lt"/>
              </a:rPr>
              <a:t>of</a:t>
            </a:r>
            <a:r>
              <a:rPr lang="en-US" sz="2400" dirty="0">
                <a:latin typeface="+mj-lt"/>
              </a:rPr>
              <a:t> IgG binding to </a:t>
            </a:r>
            <a:r>
              <a:rPr lang="en-US" sz="2400" dirty="0" err="1">
                <a:latin typeface="+mj-lt"/>
              </a:rPr>
              <a:t>FcRn</a:t>
            </a:r>
            <a:r>
              <a:rPr lang="en-US" sz="2400" dirty="0">
                <a:latin typeface="+mj-lt"/>
              </a:rPr>
              <a:t> receptor</a:t>
            </a:r>
            <a:endParaRPr lang="sr-Cyrl-CS" sz="2400" dirty="0">
              <a:latin typeface="+mj-lt"/>
            </a:endParaRPr>
          </a:p>
          <a:p>
            <a:pPr marL="974725" indent="-285750" eaLnBrk="1" hangingPunct="1">
              <a:buFontTx/>
              <a:buNone/>
              <a:tabLst>
                <a:tab pos="1079500" algn="l"/>
                <a:tab pos="1139825" algn="l"/>
              </a:tabLst>
            </a:pPr>
            <a:r>
              <a:rPr lang="sr-Cyrl-CS" sz="2400" dirty="0">
                <a:latin typeface="+mj-lt"/>
              </a:rPr>
              <a:t>5. </a:t>
            </a:r>
            <a:r>
              <a:rPr lang="en-US" sz="2400" dirty="0">
                <a:latin typeface="+mj-lt"/>
              </a:rPr>
              <a:t>inhibition of C3b and C4b deposition</a:t>
            </a:r>
            <a:endParaRPr lang="sr-Cyrl-CS" sz="2400" dirty="0">
              <a:latin typeface="+mj-lt"/>
            </a:endParaRPr>
          </a:p>
          <a:p>
            <a:pPr marL="688975" indent="0" eaLnBrk="1" hangingPunct="1">
              <a:buFontTx/>
              <a:buAutoNum type="arabicPeriod" startAt="6"/>
              <a:tabLst>
                <a:tab pos="1079500" algn="l"/>
                <a:tab pos="1139825" algn="l"/>
              </a:tabLst>
            </a:pPr>
            <a:r>
              <a:rPr lang="sr-Cyrl-CS" sz="2400" dirty="0">
                <a:latin typeface="+mj-lt"/>
              </a:rPr>
              <a:t> </a:t>
            </a:r>
            <a:r>
              <a:rPr lang="en-US" sz="2400" dirty="0">
                <a:latin typeface="+mj-lt"/>
              </a:rPr>
              <a:t>inhibition of macrophage activation</a:t>
            </a:r>
            <a:endParaRPr lang="sr-Cyrl-CS" sz="2400" dirty="0">
              <a:latin typeface="+mj-lt"/>
            </a:endParaRPr>
          </a:p>
          <a:p>
            <a:pPr marL="688975" indent="0">
              <a:buFontTx/>
              <a:buAutoNum type="arabicPeriod" startAt="6"/>
              <a:tabLst>
                <a:tab pos="1079500" algn="l"/>
                <a:tab pos="1139825" algn="l"/>
              </a:tabLst>
            </a:pPr>
            <a:r>
              <a:rPr lang="sr-Cyrl-CS" sz="2400" dirty="0">
                <a:latin typeface="+mj-lt"/>
              </a:rPr>
              <a:t> </a:t>
            </a:r>
            <a:r>
              <a:rPr lang="en-US" sz="2400" dirty="0">
                <a:latin typeface="+mj-lt"/>
              </a:rPr>
              <a:t>modulation of dendritic cell function</a:t>
            </a:r>
          </a:p>
          <a:p>
            <a:pPr marL="688975" indent="0">
              <a:buFontTx/>
              <a:buAutoNum type="arabicPeriod" startAt="6"/>
              <a:tabLst>
                <a:tab pos="1079500" algn="l"/>
                <a:tab pos="1139825" algn="l"/>
              </a:tabLst>
            </a:pPr>
            <a:r>
              <a:rPr lang="en-US" sz="2400" dirty="0">
                <a:latin typeface="+mj-lt"/>
              </a:rPr>
              <a:t> expansion of regulatory T lymphocytes</a:t>
            </a:r>
            <a:endParaRPr lang="sr-Cyrl-CS" sz="2400" dirty="0">
              <a:latin typeface="+mj-lt"/>
            </a:endParaRPr>
          </a:p>
          <a:p>
            <a:pPr marL="688975" indent="0" eaLnBrk="1" hangingPunct="1">
              <a:buFontTx/>
              <a:buAutoNum type="arabicPeriod" startAt="6"/>
              <a:tabLst>
                <a:tab pos="1079500" algn="l"/>
                <a:tab pos="1139825" algn="l"/>
              </a:tabLst>
            </a:pPr>
            <a:endParaRPr lang="sr-Cyrl-CS" sz="2400" dirty="0">
              <a:latin typeface="+mj-lt"/>
            </a:endParaRPr>
          </a:p>
          <a:p>
            <a:pPr marL="609600" indent="-609600" eaLnBrk="1" hangingPunct="1">
              <a:buFontTx/>
              <a:buNone/>
            </a:pPr>
            <a:endParaRPr lang="sr-Cyrl-CS" dirty="0">
              <a:latin typeface="+mj-lt"/>
            </a:endParaRPr>
          </a:p>
          <a:p>
            <a:pPr marL="609600" indent="-609600" eaLnBrk="1" hangingPunct="1">
              <a:buFontTx/>
              <a:buNone/>
            </a:pPr>
            <a:endParaRPr lang="en-US" dirty="0">
              <a:latin typeface="+mj-lt"/>
            </a:endParaRPr>
          </a:p>
        </p:txBody>
      </p:sp>
      <p:sp>
        <p:nvSpPr>
          <p:cNvPr id="4" name="Rectangle 2">
            <a:extLst>
              <a:ext uri="{FF2B5EF4-FFF2-40B4-BE49-F238E27FC236}">
                <a16:creationId xmlns:a16="http://schemas.microsoft.com/office/drawing/2014/main" id="{AFB33CE5-9724-6932-07DF-A412D9E23F78}"/>
              </a:ext>
            </a:extLst>
          </p:cNvPr>
          <p:cNvSpPr txBox="1">
            <a:spLocks noChangeArrowheads="1"/>
          </p:cNvSpPr>
          <p:nvPr/>
        </p:nvSpPr>
        <p:spPr>
          <a:xfrm>
            <a:off x="228600" y="204045"/>
            <a:ext cx="8686800" cy="9144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solidFill>
                  <a:schemeClr val="tx2">
                    <a:lumMod val="50000"/>
                  </a:schemeClr>
                </a:solidFill>
              </a:rPr>
              <a:t>Intravenous immunoglobulins </a:t>
            </a:r>
            <a:br>
              <a:rPr lang="sr-Cyrl-RS" sz="3600" b="1" dirty="0">
                <a:solidFill>
                  <a:srgbClr val="C00000"/>
                </a:solidFill>
              </a:rPr>
            </a:br>
            <a:r>
              <a:rPr lang="sr-Cyrl-CS" sz="3600" b="1" dirty="0">
                <a:solidFill>
                  <a:srgbClr val="C00000"/>
                </a:solidFill>
              </a:rPr>
              <a:t>- </a:t>
            </a:r>
            <a:r>
              <a:rPr lang="en-US" sz="3600" b="1" dirty="0">
                <a:solidFill>
                  <a:srgbClr val="C00000"/>
                </a:solidFill>
              </a:rPr>
              <a:t>Mechanism of action </a:t>
            </a:r>
            <a:r>
              <a:rPr lang="sr-Cyrl-CS" sz="3600" b="1" dirty="0">
                <a:solidFill>
                  <a:srgbClr val="C00000"/>
                </a:solidFill>
              </a:rPr>
              <a:t>-</a:t>
            </a:r>
            <a:endParaRPr lang="en-US" sz="3600" b="1" dirty="0">
              <a:solidFill>
                <a:srgbClr val="C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52400" y="152400"/>
            <a:ext cx="8763000" cy="990600"/>
          </a:xfrm>
        </p:spPr>
        <p:txBody>
          <a:bodyPr>
            <a:normAutofit fontScale="90000"/>
          </a:bodyPr>
          <a:lstStyle/>
          <a:p>
            <a:pPr eaLnBrk="1" hangingPunct="1"/>
            <a:r>
              <a:rPr lang="en-US" sz="2700" b="1" dirty="0">
                <a:solidFill>
                  <a:schemeClr val="tx2">
                    <a:lumMod val="50000"/>
                  </a:schemeClr>
                </a:solidFill>
              </a:rPr>
              <a:t>Mechanism of action </a:t>
            </a:r>
            <a:br>
              <a:rPr lang="sr-Cyrl-CS" sz="3200" dirty="0"/>
            </a:br>
            <a:r>
              <a:rPr lang="sr-Cyrl-CS" sz="3200" b="1" dirty="0">
                <a:solidFill>
                  <a:srgbClr val="C00000"/>
                </a:solidFill>
              </a:rPr>
              <a:t>1.</a:t>
            </a:r>
            <a:r>
              <a:rPr lang="sr-Cyrl-CS" sz="3200" b="1" dirty="0"/>
              <a:t> </a:t>
            </a:r>
            <a:r>
              <a:rPr lang="en-US" sz="2900" b="1" dirty="0">
                <a:solidFill>
                  <a:srgbClr val="C00000"/>
                </a:solidFill>
              </a:rPr>
              <a:t>Neutralization of microorganisms and its toxins</a:t>
            </a:r>
            <a:br>
              <a:rPr lang="en-US" sz="2900" b="1" dirty="0">
                <a:solidFill>
                  <a:srgbClr val="C00000"/>
                </a:solidFill>
              </a:rPr>
            </a:br>
            <a:endParaRPr lang="en-US" sz="2900" b="1" dirty="0">
              <a:solidFill>
                <a:srgbClr val="C00000"/>
              </a:solidFill>
            </a:endParaRPr>
          </a:p>
        </p:txBody>
      </p:sp>
      <p:sp>
        <p:nvSpPr>
          <p:cNvPr id="10243" name="Rectangle 3"/>
          <p:cNvSpPr>
            <a:spLocks noGrp="1" noChangeArrowheads="1"/>
          </p:cNvSpPr>
          <p:nvPr>
            <p:ph type="body" idx="1"/>
          </p:nvPr>
        </p:nvSpPr>
        <p:spPr>
          <a:xfrm>
            <a:off x="457200" y="1066800"/>
            <a:ext cx="8458200" cy="2057400"/>
          </a:xfrm>
        </p:spPr>
        <p:txBody>
          <a:bodyPr>
            <a:noAutofit/>
          </a:bodyPr>
          <a:lstStyle/>
          <a:p>
            <a:pPr eaLnBrk="1" hangingPunct="1"/>
            <a:r>
              <a:rPr lang="en-US" sz="1900" dirty="0"/>
              <a:t>The </a:t>
            </a:r>
            <a:r>
              <a:rPr lang="en-US" sz="1900" b="1" dirty="0">
                <a:solidFill>
                  <a:srgbClr val="0000FF"/>
                </a:solidFill>
              </a:rPr>
              <a:t>Fab region </a:t>
            </a:r>
            <a:r>
              <a:rPr lang="en-US" sz="1900" dirty="0"/>
              <a:t>is responsible for neutralization. </a:t>
            </a:r>
            <a:r>
              <a:rPr lang="sr-Cyrl-CS" sz="1900" dirty="0">
                <a:effectLst/>
                <a:ea typeface="Calibri" panose="020F0502020204030204" pitchFamily="34" charset="0"/>
              </a:rPr>
              <a:t>Important</a:t>
            </a:r>
            <a:r>
              <a:rPr lang="en-US" sz="1900" dirty="0">
                <a:effectLst/>
                <a:ea typeface="Calibri" panose="020F0502020204030204" pitchFamily="34" charset="0"/>
              </a:rPr>
              <a:t> functions of the Fab region of </a:t>
            </a:r>
            <a:r>
              <a:rPr lang="sr-Cyrl-CS" sz="1900" dirty="0">
                <a:effectLst/>
                <a:ea typeface="Calibri" panose="020F0502020204030204" pitchFamily="34" charset="0"/>
              </a:rPr>
              <a:t>IVIG </a:t>
            </a:r>
            <a:r>
              <a:rPr lang="en-US" sz="1900" dirty="0">
                <a:effectLst/>
                <a:ea typeface="Calibri" panose="020F0502020204030204" pitchFamily="34" charset="0"/>
              </a:rPr>
              <a:t>are neutralization of microorganisms (by interfering with microorganisms attachment to host cell receptor or by targeting various steps in their lifecycle) and non-specific opsonization by binding to the surface of microorganisms leading to phagocytosis</a:t>
            </a:r>
            <a:endParaRPr lang="en-US" sz="1900" dirty="0"/>
          </a:p>
          <a:p>
            <a:pPr eaLnBrk="1" hangingPunct="1"/>
            <a:r>
              <a:rPr lang="en-US" sz="1900" dirty="0"/>
              <a:t>It is most often used to </a:t>
            </a:r>
            <a:r>
              <a:rPr lang="en-US" sz="1900" b="1" dirty="0">
                <a:solidFill>
                  <a:srgbClr val="0000FF"/>
                </a:solidFill>
              </a:rPr>
              <a:t>treat immunodeficiency disease</a:t>
            </a:r>
            <a:endParaRPr lang="sr-Cyrl-CS" sz="1900" b="1" dirty="0">
              <a:solidFill>
                <a:srgbClr val="0000FF"/>
              </a:solidFill>
            </a:endParaRPr>
          </a:p>
          <a:p>
            <a:pPr eaLnBrk="1" hangingPunct="1"/>
            <a:endParaRPr lang="en-US" sz="1900" dirty="0"/>
          </a:p>
        </p:txBody>
      </p:sp>
      <p:pic>
        <p:nvPicPr>
          <p:cNvPr id="5" name="Picture 4" descr="AntiviralAntibodyActivityBeyondNeutralization"/>
          <p:cNvPicPr/>
          <p:nvPr/>
        </p:nvPicPr>
        <p:blipFill>
          <a:blip r:embed="rId2" cstate="print"/>
          <a:srcRect t="1899" r="1589" b="5063"/>
          <a:stretch>
            <a:fillRect/>
          </a:stretch>
        </p:blipFill>
        <p:spPr bwMode="auto">
          <a:xfrm>
            <a:off x="914400" y="3200400"/>
            <a:ext cx="7010400" cy="3581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0"/>
            <a:ext cx="9144000" cy="1143000"/>
          </a:xfrm>
        </p:spPr>
        <p:txBody>
          <a:bodyPr>
            <a:normAutofit/>
          </a:bodyPr>
          <a:lstStyle/>
          <a:p>
            <a:pPr eaLnBrk="1" hangingPunct="1"/>
            <a:r>
              <a:rPr lang="en-US" sz="2800" b="1" dirty="0">
                <a:solidFill>
                  <a:schemeClr val="tx2">
                    <a:lumMod val="50000"/>
                  </a:schemeClr>
                </a:solidFill>
              </a:rPr>
              <a:t>Mechanism of action</a:t>
            </a:r>
            <a:br>
              <a:rPr lang="sr-Cyrl-CS" sz="2800" b="1" dirty="0">
                <a:solidFill>
                  <a:schemeClr val="tx2">
                    <a:lumMod val="50000"/>
                  </a:schemeClr>
                </a:solidFill>
              </a:rPr>
            </a:br>
            <a:r>
              <a:rPr lang="sr-Cyrl-CS" sz="3100" b="1" dirty="0">
                <a:solidFill>
                  <a:srgbClr val="C00000"/>
                </a:solidFill>
              </a:rPr>
              <a:t>2. </a:t>
            </a:r>
            <a:r>
              <a:rPr lang="en-US" sz="3100" b="1" dirty="0">
                <a:solidFill>
                  <a:srgbClr val="C00000"/>
                </a:solidFill>
              </a:rPr>
              <a:t>Neutralization of С3а and C5a </a:t>
            </a:r>
            <a:r>
              <a:rPr lang="en-US" sz="3100" b="1" dirty="0" err="1">
                <a:solidFill>
                  <a:srgbClr val="C00000"/>
                </a:solidFill>
              </a:rPr>
              <a:t>anaphylotoxins</a:t>
            </a:r>
            <a:endParaRPr lang="en-US" sz="3100" b="1" dirty="0">
              <a:solidFill>
                <a:srgbClr val="C00000"/>
              </a:solidFill>
            </a:endParaRPr>
          </a:p>
        </p:txBody>
      </p:sp>
      <p:sp>
        <p:nvSpPr>
          <p:cNvPr id="11267" name="Rectangle 3"/>
          <p:cNvSpPr>
            <a:spLocks noGrp="1" noChangeArrowheads="1"/>
          </p:cNvSpPr>
          <p:nvPr>
            <p:ph type="body" idx="1"/>
          </p:nvPr>
        </p:nvSpPr>
        <p:spPr>
          <a:xfrm>
            <a:off x="76199" y="1219200"/>
            <a:ext cx="5181601" cy="5562600"/>
          </a:xfrm>
        </p:spPr>
        <p:txBody>
          <a:bodyPr>
            <a:noAutofit/>
          </a:bodyPr>
          <a:lstStyle/>
          <a:p>
            <a:pPr eaLnBrk="1" hangingPunct="1"/>
            <a:r>
              <a:rPr lang="en-US" sz="1800" dirty="0"/>
              <a:t>It has been experimentally shown that the administration of IVIG can neutralize anaphylatoxins C3a and C5a. </a:t>
            </a:r>
          </a:p>
          <a:p>
            <a:pPr eaLnBrk="1" hangingPunct="1"/>
            <a:r>
              <a:rPr lang="en-US" sz="1800" dirty="0"/>
              <a:t>The mechanism of action of IVIG is achieved through the </a:t>
            </a:r>
            <a:r>
              <a:rPr lang="en-US" sz="1800" b="1" dirty="0">
                <a:solidFill>
                  <a:srgbClr val="0000FF"/>
                </a:solidFill>
              </a:rPr>
              <a:t>Fab region</a:t>
            </a:r>
            <a:r>
              <a:rPr lang="en-US" sz="1800" dirty="0"/>
              <a:t>.</a:t>
            </a:r>
          </a:p>
          <a:p>
            <a:pPr eaLnBrk="1" hangingPunct="1"/>
            <a:endParaRPr lang="ru-RU" sz="600" dirty="0"/>
          </a:p>
          <a:p>
            <a:pPr eaLnBrk="1" hangingPunct="1"/>
            <a:r>
              <a:rPr lang="en-US" sz="1800" dirty="0"/>
              <a:t>The results of a favorable therapeutic effect were recorded only in animal models: the </a:t>
            </a:r>
            <a:r>
              <a:rPr lang="en-US" sz="1800" b="1" dirty="0"/>
              <a:t>experimental model of asthma </a:t>
            </a:r>
            <a:r>
              <a:rPr lang="en-US" sz="1800" dirty="0"/>
              <a:t>(mouse) and the </a:t>
            </a:r>
            <a:r>
              <a:rPr lang="en-US" sz="1800" b="1" dirty="0"/>
              <a:t>experimental model of shock</a:t>
            </a:r>
            <a:r>
              <a:rPr lang="en-US" sz="1800" dirty="0"/>
              <a:t> (pig), but in clinical studies of asthma therapy, the use of IVIG did not show satisfactory results.</a:t>
            </a:r>
            <a:endParaRPr lang="ru-RU" sz="1800" dirty="0"/>
          </a:p>
          <a:p>
            <a:pPr eaLnBrk="1" hangingPunct="1">
              <a:buFontTx/>
              <a:buNone/>
            </a:pPr>
            <a:endParaRPr lang="ru-RU" sz="600" dirty="0"/>
          </a:p>
          <a:p>
            <a:r>
              <a:rPr lang="en-US" sz="1800" dirty="0"/>
              <a:t>Fab region of IVIGs neutralizes C3a and C5a anaphylatoxins that mediate inflammation in </a:t>
            </a:r>
            <a:r>
              <a:rPr lang="en-US" sz="1800" b="1" dirty="0"/>
              <a:t>autoimmune rheumatic conditions</a:t>
            </a:r>
            <a:r>
              <a:rPr lang="en-US" sz="1800" dirty="0"/>
              <a:t>; IVIG binds to complement proteins and sequesters them away from auto-antibodies, which helps prevent the formation of membrane attack complex in </a:t>
            </a:r>
            <a:r>
              <a:rPr lang="en-US" sz="1800" b="1" dirty="0"/>
              <a:t>dermatomyositis</a:t>
            </a:r>
          </a:p>
        </p:txBody>
      </p:sp>
      <p:sp>
        <p:nvSpPr>
          <p:cNvPr id="4" name="Rectangle 3"/>
          <p:cNvSpPr/>
          <p:nvPr/>
        </p:nvSpPr>
        <p:spPr>
          <a:xfrm>
            <a:off x="6781800" y="2667000"/>
            <a:ext cx="22098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12"/>
          <p:cNvGrpSpPr/>
          <p:nvPr/>
        </p:nvGrpSpPr>
        <p:grpSpPr>
          <a:xfrm>
            <a:off x="5410200" y="2514600"/>
            <a:ext cx="3581400" cy="3581400"/>
            <a:chOff x="5181600" y="2438400"/>
            <a:chExt cx="3429000" cy="3048000"/>
          </a:xfrm>
        </p:grpSpPr>
        <p:pic>
          <p:nvPicPr>
            <p:cNvPr id="6" name="Picture 4" descr="http://www.jimmunol.org/content/jimmunol/174/5/3041/F8.large.jpg?width=800&amp;height=600&amp;carousel=1"/>
            <p:cNvPicPr>
              <a:picLocks noChangeAspect="1" noChangeArrowheads="1"/>
            </p:cNvPicPr>
            <p:nvPr/>
          </p:nvPicPr>
          <p:blipFill>
            <a:blip r:embed="rId2" cstate="print"/>
            <a:srcRect l="2028" t="2869" r="52353" b="68437"/>
            <a:stretch>
              <a:fillRect/>
            </a:stretch>
          </p:blipFill>
          <p:spPr bwMode="auto">
            <a:xfrm>
              <a:off x="5181600" y="2438400"/>
              <a:ext cx="3429000" cy="3048000"/>
            </a:xfrm>
            <a:prstGeom prst="rect">
              <a:avLst/>
            </a:prstGeom>
            <a:solidFill>
              <a:schemeClr val="bg1"/>
            </a:solidFill>
          </p:spPr>
        </p:pic>
        <p:sp>
          <p:nvSpPr>
            <p:cNvPr id="7" name="Rectangle 6"/>
            <p:cNvSpPr/>
            <p:nvPr/>
          </p:nvSpPr>
          <p:spPr>
            <a:xfrm>
              <a:off x="5181600" y="3886200"/>
              <a:ext cx="838200" cy="685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7620000" y="2743200"/>
              <a:ext cx="990600" cy="11430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181600" y="5029200"/>
              <a:ext cx="10668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sz="1600" b="1" dirty="0">
                  <a:solidFill>
                    <a:schemeClr val="tx1"/>
                  </a:solidFill>
                </a:rPr>
                <a:t>IVI</a:t>
              </a:r>
              <a:r>
                <a:rPr lang="en-US" sz="1600" b="1" dirty="0" err="1">
                  <a:solidFill>
                    <a:schemeClr val="tx1"/>
                  </a:solidFill>
                </a:rPr>
                <a:t>Gs</a:t>
              </a:r>
              <a:endParaRPr lang="en-US" sz="1600" b="1" dirty="0">
                <a:solidFill>
                  <a:schemeClr val="tx1"/>
                </a:solidFill>
              </a:endParaRPr>
            </a:p>
          </p:txBody>
        </p:sp>
      </p:grpSp>
      <p:sp>
        <p:nvSpPr>
          <p:cNvPr id="11" name="Rounded Rectangle 10"/>
          <p:cNvSpPr/>
          <p:nvPr/>
        </p:nvSpPr>
        <p:spPr>
          <a:xfrm>
            <a:off x="6172200" y="2133600"/>
            <a:ext cx="2895600" cy="7620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2"/>
                </a:solidFill>
              </a:rPr>
              <a:t>Classical/alternative activation of the complement system</a:t>
            </a:r>
          </a:p>
        </p:txBody>
      </p:sp>
      <p:sp>
        <p:nvSpPr>
          <p:cNvPr id="12" name="Rounded Rectangle 11"/>
          <p:cNvSpPr/>
          <p:nvPr/>
        </p:nvSpPr>
        <p:spPr>
          <a:xfrm>
            <a:off x="7162800" y="4419600"/>
            <a:ext cx="1752600" cy="4572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sz="1600" b="1" dirty="0">
                <a:solidFill>
                  <a:schemeClr val="tx1"/>
                </a:solidFill>
              </a:rPr>
              <a:t>С5а и С2а</a:t>
            </a:r>
            <a:endParaRPr lang="en-US" sz="1600" b="1" dirty="0">
              <a:solidFill>
                <a:schemeClr val="tx1"/>
              </a:solidFill>
            </a:endParaRPr>
          </a:p>
        </p:txBody>
      </p:sp>
      <p:sp>
        <p:nvSpPr>
          <p:cNvPr id="13" name="Rounded Rectangle 12"/>
          <p:cNvSpPr/>
          <p:nvPr/>
        </p:nvSpPr>
        <p:spPr>
          <a:xfrm>
            <a:off x="7086600" y="5638800"/>
            <a:ext cx="2133600" cy="533400"/>
          </a:xfrm>
          <a:prstGeom prst="round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No inflammation!!!</a:t>
            </a:r>
          </a:p>
        </p:txBody>
      </p:sp>
      <p:sp>
        <p:nvSpPr>
          <p:cNvPr id="14" name="Rounded Rectangle 13"/>
          <p:cNvSpPr/>
          <p:nvPr/>
        </p:nvSpPr>
        <p:spPr>
          <a:xfrm>
            <a:off x="6324600" y="4800600"/>
            <a:ext cx="762000" cy="4572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Bent-Up Arrow 14"/>
          <p:cNvSpPr/>
          <p:nvPr/>
        </p:nvSpPr>
        <p:spPr>
          <a:xfrm>
            <a:off x="6400800" y="4800600"/>
            <a:ext cx="1447800" cy="457200"/>
          </a:xfrm>
          <a:prstGeom prst="ben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0"/>
            <a:ext cx="8915400" cy="914400"/>
          </a:xfrm>
        </p:spPr>
        <p:txBody>
          <a:bodyPr>
            <a:normAutofit/>
          </a:bodyPr>
          <a:lstStyle/>
          <a:p>
            <a:pPr eaLnBrk="1" hangingPunct="1"/>
            <a:r>
              <a:rPr lang="en-US" sz="2400" b="1" dirty="0">
                <a:solidFill>
                  <a:schemeClr val="tx2">
                    <a:lumMod val="50000"/>
                  </a:schemeClr>
                </a:solidFill>
              </a:rPr>
              <a:t>Mechanism of action</a:t>
            </a:r>
            <a:br>
              <a:rPr lang="sr-Cyrl-CS" sz="2400" b="1" dirty="0"/>
            </a:br>
            <a:r>
              <a:rPr lang="sr-Cyrl-CS" sz="2400" b="1" dirty="0"/>
              <a:t> </a:t>
            </a:r>
            <a:r>
              <a:rPr lang="sr-Cyrl-CS" sz="2400" b="1" dirty="0">
                <a:solidFill>
                  <a:srgbClr val="C00000"/>
                </a:solidFill>
              </a:rPr>
              <a:t>3. </a:t>
            </a:r>
            <a:r>
              <a:rPr lang="en-US" sz="2400" b="1" dirty="0">
                <a:solidFill>
                  <a:srgbClr val="C00000"/>
                </a:solidFill>
              </a:rPr>
              <a:t>Modulation of B lymphocyte maturation and function </a:t>
            </a:r>
          </a:p>
        </p:txBody>
      </p:sp>
      <p:sp>
        <p:nvSpPr>
          <p:cNvPr id="5" name="Content Placeholder 4"/>
          <p:cNvSpPr>
            <a:spLocks noGrp="1"/>
          </p:cNvSpPr>
          <p:nvPr>
            <p:ph idx="1"/>
          </p:nvPr>
        </p:nvSpPr>
        <p:spPr>
          <a:xfrm>
            <a:off x="457200" y="1143000"/>
            <a:ext cx="8001000" cy="838200"/>
          </a:xfrm>
        </p:spPr>
        <p:txBody>
          <a:bodyPr>
            <a:normAutofit fontScale="62500" lnSpcReduction="20000"/>
          </a:bodyPr>
          <a:lstStyle/>
          <a:p>
            <a:pPr lvl="0">
              <a:buNone/>
            </a:pPr>
            <a:r>
              <a:rPr lang="en-US" dirty="0"/>
              <a:t>This mechanism of action of IVIG is achieved through the </a:t>
            </a:r>
            <a:r>
              <a:rPr lang="en-US" dirty="0">
                <a:solidFill>
                  <a:srgbClr val="0000FF"/>
                </a:solidFill>
              </a:rPr>
              <a:t>Fc region </a:t>
            </a:r>
            <a:r>
              <a:rPr lang="en-US" dirty="0"/>
              <a:t>of the immunoglobulin that binds to </a:t>
            </a:r>
            <a:r>
              <a:rPr lang="en-US" b="1" dirty="0" err="1">
                <a:solidFill>
                  <a:srgbClr val="FF0000"/>
                </a:solidFill>
              </a:rPr>
              <a:t>FcγRIIB</a:t>
            </a:r>
            <a:r>
              <a:rPr lang="en-US" b="1" dirty="0">
                <a:solidFill>
                  <a:srgbClr val="FF0000"/>
                </a:solidFill>
              </a:rPr>
              <a:t> (CD32) </a:t>
            </a:r>
            <a:r>
              <a:rPr lang="en-US" dirty="0"/>
              <a:t>expressed on B lymphocytes</a:t>
            </a:r>
          </a:p>
        </p:txBody>
      </p:sp>
      <p:pic>
        <p:nvPicPr>
          <p:cNvPr id="6" name="Picture 5">
            <a:extLst>
              <a:ext uri="{FF2B5EF4-FFF2-40B4-BE49-F238E27FC236}">
                <a16:creationId xmlns:a16="http://schemas.microsoft.com/office/drawing/2014/main" id="{55EE0F1C-95FE-9C9A-015C-8E8A2E926D61}"/>
              </a:ext>
            </a:extLst>
          </p:cNvPr>
          <p:cNvPicPr>
            <a:picLocks noChangeAspect="1"/>
          </p:cNvPicPr>
          <p:nvPr/>
        </p:nvPicPr>
        <p:blipFill>
          <a:blip r:embed="rId2"/>
          <a:stretch>
            <a:fillRect/>
          </a:stretch>
        </p:blipFill>
        <p:spPr>
          <a:xfrm>
            <a:off x="2514599" y="1981200"/>
            <a:ext cx="4128247" cy="48768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4132</TotalTime>
  <Words>2113</Words>
  <Application>Microsoft Office PowerPoint</Application>
  <PresentationFormat>On-screen Show (4:3)</PresentationFormat>
  <Paragraphs>195</Paragraphs>
  <Slides>34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Palatino Linotype</vt:lpstr>
      <vt:lpstr>Wingdings</vt:lpstr>
      <vt:lpstr>Office Theme</vt:lpstr>
      <vt:lpstr>Teaching Unit 12 </vt:lpstr>
      <vt:lpstr>Immunomodulatory drugs</vt:lpstr>
      <vt:lpstr>Intravenous Immunoglobulines (IVIGs)</vt:lpstr>
      <vt:lpstr>PowerPoint Presentation</vt:lpstr>
      <vt:lpstr>Intravenous immunoglobulins  - Mechanism of action -</vt:lpstr>
      <vt:lpstr>PowerPoint Presentation</vt:lpstr>
      <vt:lpstr>Mechanism of action  1. Neutralization of microorganisms and its toxins </vt:lpstr>
      <vt:lpstr>Mechanism of action 2. Neutralization of С3а and C5a anaphylotoxins</vt:lpstr>
      <vt:lpstr>Mechanism of action  3. Modulation of B lymphocyte maturation and function </vt:lpstr>
      <vt:lpstr>PowerPoint Presentation</vt:lpstr>
      <vt:lpstr>Mechanism of action 4. Competitive inhibition of of IgG binding to FcRn receptor</vt:lpstr>
      <vt:lpstr>Mechanism of action  5. Inhibition of C3b and C4b deposition</vt:lpstr>
      <vt:lpstr>Mechanism of action 6. Inhibition of macrophage activation </vt:lpstr>
      <vt:lpstr>Mechanism of action 6. Inhibition of macrophage activation   6B. stimulating the expression of the inhibitory receptor FcγRIIB on the cell surface of macrophage  </vt:lpstr>
      <vt:lpstr>Mechanism of action  7. Modulation of dendritic cell function </vt:lpstr>
      <vt:lpstr>Mechanism of action  8. Expansion of regulatory T lymphocytes </vt:lpstr>
      <vt:lpstr>Intravenous immunoglobulins exert numerous immunomodulatory and anti-inflammatory effects</vt:lpstr>
      <vt:lpstr>Intravenous immunoglobulins -Therapeutic application- </vt:lpstr>
      <vt:lpstr>Intravenous immunoglobulins -Adverse effects- </vt:lpstr>
      <vt:lpstr>Intravenous immunoglobulins -Adverse effects- </vt:lpstr>
      <vt:lpstr>Corticosteroids</vt:lpstr>
      <vt:lpstr>Corticosteroids</vt:lpstr>
      <vt:lpstr>PowerPoint Presentation</vt:lpstr>
      <vt:lpstr>PowerPoint Presentation</vt:lpstr>
      <vt:lpstr>Corticosteroids -mechanisms of action Activation or repression of transcription of a targeted gene</vt:lpstr>
      <vt:lpstr>Corticosteroids -mechanisms of action Activation or repression of transcription of a targeted gene</vt:lpstr>
      <vt:lpstr>Immunosuppressive and anti-inflammatory effects of corticosteroids</vt:lpstr>
      <vt:lpstr>PowerPoint Presentation</vt:lpstr>
      <vt:lpstr>Immunosuppressive and anti-inflammatory effects of corticosteroids</vt:lpstr>
      <vt:lpstr>Corticosteroids -Adverse effects - </vt:lpstr>
      <vt:lpstr> Nonsteroidal anti-inflammatory drugs </vt:lpstr>
      <vt:lpstr>Nonsteroidal anti-inflammatory drugs -Mechanism of action-</vt:lpstr>
      <vt:lpstr>Nonsteroidal anti-inflammatory drugs -Mechanism of action-</vt:lpstr>
      <vt:lpstr>Nonsteroidal anti-inflammatory drugs -Mechanism of action-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НАСТАВНА ЈЕДИНИЦА 13 (ТРИНАЕСТА НЕДЕЉА)</dc:title>
  <dc:creator>CPCTAS</dc:creator>
  <cp:lastModifiedBy>ivanjovanovic77@gmail.com</cp:lastModifiedBy>
  <cp:revision>224</cp:revision>
  <dcterms:created xsi:type="dcterms:W3CDTF">2012-02-16T12:17:17Z</dcterms:created>
  <dcterms:modified xsi:type="dcterms:W3CDTF">2023-11-13T21:07:38Z</dcterms:modified>
</cp:coreProperties>
</file>